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660" r:id="rId6"/>
    <p:sldMasterId id="2147483726" r:id="rId7"/>
    <p:sldMasterId id="2147483690" r:id="rId8"/>
    <p:sldMasterId id="2147483702" r:id="rId9"/>
    <p:sldMasterId id="2147483714" r:id="rId10"/>
  </p:sldMasterIdLst>
  <p:notesMasterIdLst>
    <p:notesMasterId r:id="rId34"/>
  </p:notesMasterIdLst>
  <p:sldIdLst>
    <p:sldId id="262" r:id="rId11"/>
    <p:sldId id="264" r:id="rId12"/>
    <p:sldId id="290" r:id="rId13"/>
    <p:sldId id="292" r:id="rId14"/>
    <p:sldId id="289" r:id="rId15"/>
    <p:sldId id="286" r:id="rId16"/>
    <p:sldId id="269" r:id="rId17"/>
    <p:sldId id="270" r:id="rId18"/>
    <p:sldId id="271" r:id="rId19"/>
    <p:sldId id="273" r:id="rId20"/>
    <p:sldId id="275" r:id="rId21"/>
    <p:sldId id="277" r:id="rId22"/>
    <p:sldId id="272" r:id="rId23"/>
    <p:sldId id="281" r:id="rId24"/>
    <p:sldId id="293" r:id="rId25"/>
    <p:sldId id="280" r:id="rId26"/>
    <p:sldId id="285" r:id="rId27"/>
    <p:sldId id="294" r:id="rId28"/>
    <p:sldId id="282" r:id="rId29"/>
    <p:sldId id="295" r:id="rId30"/>
    <p:sldId id="279" r:id="rId31"/>
    <p:sldId id="283" r:id="rId32"/>
    <p:sldId id="26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B72264-0050-45C0-9F6F-B143D9AC6FB0}">
          <p14:sldIdLst>
            <p14:sldId id="262"/>
            <p14:sldId id="264"/>
            <p14:sldId id="290"/>
            <p14:sldId id="292"/>
            <p14:sldId id="289"/>
            <p14:sldId id="286"/>
            <p14:sldId id="269"/>
          </p14:sldIdLst>
        </p14:section>
        <p14:section name="Untitled Section" id="{F5A577D9-96F9-417D-BEF1-42C3B16C0C9B}">
          <p14:sldIdLst>
            <p14:sldId id="270"/>
            <p14:sldId id="271"/>
            <p14:sldId id="273"/>
            <p14:sldId id="275"/>
            <p14:sldId id="277"/>
            <p14:sldId id="272"/>
            <p14:sldId id="281"/>
            <p14:sldId id="293"/>
            <p14:sldId id="280"/>
            <p14:sldId id="285"/>
            <p14:sldId id="294"/>
            <p14:sldId id="282"/>
            <p14:sldId id="295"/>
            <p14:sldId id="279"/>
            <p14:sldId id="283"/>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2" autoAdjust="0"/>
    <p:restoredTop sz="67672" autoAdjust="0"/>
  </p:normalViewPr>
  <p:slideViewPr>
    <p:cSldViewPr snapToGrid="0" showGuides="1">
      <p:cViewPr>
        <p:scale>
          <a:sx n="75" d="100"/>
          <a:sy n="75" d="100"/>
        </p:scale>
        <p:origin x="43" y="4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4AB47B6D-ACCF-4B58-BE07-A9E00DC4B54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834390-768A-4126-809E-0572CA723DB8}" type="slidenum">
              <a:rPr lang="en-US" smtClean="0"/>
              <a:t>‹#›</a:t>
            </a:fld>
            <a:endParaRPr lang="en-US" dirty="0"/>
          </a:p>
        </p:txBody>
      </p:sp>
    </p:spTree>
    <p:extLst>
      <p:ext uri="{BB962C8B-B14F-4D97-AF65-F5344CB8AC3E}">
        <p14:creationId xmlns:p14="http://schemas.microsoft.com/office/powerpoint/2010/main" val="375882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1</a:t>
            </a:fld>
            <a:endParaRPr lang="en-US" dirty="0"/>
          </a:p>
        </p:txBody>
      </p:sp>
    </p:spTree>
    <p:extLst>
      <p:ext uri="{BB962C8B-B14F-4D97-AF65-F5344CB8AC3E}">
        <p14:creationId xmlns:p14="http://schemas.microsoft.com/office/powerpoint/2010/main" val="30706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10</a:t>
            </a:fld>
            <a:endParaRPr lang="en-US" dirty="0"/>
          </a:p>
        </p:txBody>
      </p:sp>
    </p:spTree>
    <p:extLst>
      <p:ext uri="{BB962C8B-B14F-4D97-AF65-F5344CB8AC3E}">
        <p14:creationId xmlns:p14="http://schemas.microsoft.com/office/powerpoint/2010/main" val="221268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11</a:t>
            </a:fld>
            <a:endParaRPr lang="en-US" dirty="0"/>
          </a:p>
        </p:txBody>
      </p:sp>
    </p:spTree>
    <p:extLst>
      <p:ext uri="{BB962C8B-B14F-4D97-AF65-F5344CB8AC3E}">
        <p14:creationId xmlns:p14="http://schemas.microsoft.com/office/powerpoint/2010/main" val="389290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745AF-6C4E-407A-E2B0-AB464EEE7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221A2-E126-AD88-9FA8-21F6A960B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3FEAA-F015-37D9-11F2-FFC6C34489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35DCA6-5271-0E5D-16DE-97FF198AE398}"/>
              </a:ext>
            </a:extLst>
          </p:cNvPr>
          <p:cNvSpPr>
            <a:spLocks noGrp="1"/>
          </p:cNvSpPr>
          <p:nvPr>
            <p:ph type="sldNum" sz="quarter" idx="5"/>
          </p:nvPr>
        </p:nvSpPr>
        <p:spPr/>
        <p:txBody>
          <a:bodyPr/>
          <a:lstStyle/>
          <a:p>
            <a:fld id="{20834390-768A-4126-809E-0572CA723DB8}" type="slidenum">
              <a:rPr lang="en-US" smtClean="0"/>
              <a:t>12</a:t>
            </a:fld>
            <a:endParaRPr lang="en-US" dirty="0"/>
          </a:p>
        </p:txBody>
      </p:sp>
    </p:spTree>
    <p:extLst>
      <p:ext uri="{BB962C8B-B14F-4D97-AF65-F5344CB8AC3E}">
        <p14:creationId xmlns:p14="http://schemas.microsoft.com/office/powerpoint/2010/main" val="342982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13</a:t>
            </a:fld>
            <a:endParaRPr lang="en-US" dirty="0"/>
          </a:p>
        </p:txBody>
      </p:sp>
    </p:spTree>
    <p:extLst>
      <p:ext uri="{BB962C8B-B14F-4D97-AF65-F5344CB8AC3E}">
        <p14:creationId xmlns:p14="http://schemas.microsoft.com/office/powerpoint/2010/main" val="213022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B3C0-3618-98D4-9CCC-6225B0CE9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FFF97-295A-26BC-A979-E9FD8F2E0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9F5849-3842-D3CA-91A2-E7A5CF5872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A4B180-7CED-0C37-1C8A-6CBF67F001D7}"/>
              </a:ext>
            </a:extLst>
          </p:cNvPr>
          <p:cNvSpPr>
            <a:spLocks noGrp="1"/>
          </p:cNvSpPr>
          <p:nvPr>
            <p:ph type="sldNum" sz="quarter" idx="5"/>
          </p:nvPr>
        </p:nvSpPr>
        <p:spPr/>
        <p:txBody>
          <a:bodyPr/>
          <a:lstStyle/>
          <a:p>
            <a:fld id="{20834390-768A-4126-809E-0572CA723DB8}" type="slidenum">
              <a:rPr lang="en-US" smtClean="0"/>
              <a:t>14</a:t>
            </a:fld>
            <a:endParaRPr lang="en-US" dirty="0"/>
          </a:p>
        </p:txBody>
      </p:sp>
    </p:spTree>
    <p:extLst>
      <p:ext uri="{BB962C8B-B14F-4D97-AF65-F5344CB8AC3E}">
        <p14:creationId xmlns:p14="http://schemas.microsoft.com/office/powerpoint/2010/main" val="118282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F897-639A-3FFF-82B8-41716E0E2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C1AEA-BE0D-C558-7A7B-F404A01D29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45C60-6BB7-F513-C818-17303D4AE1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96974-EA64-F3CC-9F29-3A0DF0FC76CF}"/>
              </a:ext>
            </a:extLst>
          </p:cNvPr>
          <p:cNvSpPr>
            <a:spLocks noGrp="1"/>
          </p:cNvSpPr>
          <p:nvPr>
            <p:ph type="sldNum" sz="quarter" idx="5"/>
          </p:nvPr>
        </p:nvSpPr>
        <p:spPr/>
        <p:txBody>
          <a:bodyPr/>
          <a:lstStyle/>
          <a:p>
            <a:fld id="{20834390-768A-4126-809E-0572CA723DB8}" type="slidenum">
              <a:rPr lang="en-US" smtClean="0"/>
              <a:t>15</a:t>
            </a:fld>
            <a:endParaRPr lang="en-US" dirty="0"/>
          </a:p>
        </p:txBody>
      </p:sp>
    </p:spTree>
    <p:extLst>
      <p:ext uri="{BB962C8B-B14F-4D97-AF65-F5344CB8AC3E}">
        <p14:creationId xmlns:p14="http://schemas.microsoft.com/office/powerpoint/2010/main" val="214158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3709-9954-9C86-0056-C96C32A2E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F40A8-AA9F-44CA-7B57-F999076AA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2A582-2ADC-3933-42AD-89C637948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3DFB3-8ABE-6EA0-3F7B-F7F01AFE9B5C}"/>
              </a:ext>
            </a:extLst>
          </p:cNvPr>
          <p:cNvSpPr>
            <a:spLocks noGrp="1"/>
          </p:cNvSpPr>
          <p:nvPr>
            <p:ph type="sldNum" sz="quarter" idx="5"/>
          </p:nvPr>
        </p:nvSpPr>
        <p:spPr/>
        <p:txBody>
          <a:bodyPr/>
          <a:lstStyle/>
          <a:p>
            <a:fld id="{20834390-768A-4126-809E-0572CA723DB8}" type="slidenum">
              <a:rPr lang="en-US" smtClean="0"/>
              <a:t>16</a:t>
            </a:fld>
            <a:endParaRPr lang="en-US" dirty="0"/>
          </a:p>
        </p:txBody>
      </p:sp>
    </p:spTree>
    <p:extLst>
      <p:ext uri="{BB962C8B-B14F-4D97-AF65-F5344CB8AC3E}">
        <p14:creationId xmlns:p14="http://schemas.microsoft.com/office/powerpoint/2010/main" val="4067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51A23-446F-7B62-9EB9-A16F97DBB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D9170-EBAA-80C6-1B83-75182B23A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0FF3E-1482-3C69-7307-CCFDD85F63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CDEE79-C2BB-D362-62B7-923BBDE4D69F}"/>
              </a:ext>
            </a:extLst>
          </p:cNvPr>
          <p:cNvSpPr>
            <a:spLocks noGrp="1"/>
          </p:cNvSpPr>
          <p:nvPr>
            <p:ph type="sldNum" sz="quarter" idx="5"/>
          </p:nvPr>
        </p:nvSpPr>
        <p:spPr/>
        <p:txBody>
          <a:bodyPr/>
          <a:lstStyle/>
          <a:p>
            <a:fld id="{20834390-768A-4126-809E-0572CA723DB8}" type="slidenum">
              <a:rPr lang="en-US" smtClean="0"/>
              <a:t>17</a:t>
            </a:fld>
            <a:endParaRPr lang="en-US" dirty="0"/>
          </a:p>
        </p:txBody>
      </p:sp>
    </p:spTree>
    <p:extLst>
      <p:ext uri="{BB962C8B-B14F-4D97-AF65-F5344CB8AC3E}">
        <p14:creationId xmlns:p14="http://schemas.microsoft.com/office/powerpoint/2010/main" val="250251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D8F83-B159-BFF1-FD50-CC9A4B104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66CEA-5BCF-3272-0FF2-79A8B84A5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B35C1-FEBA-EED3-6224-35E6E93F67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A455CB-C384-376F-1645-78B66C438CE6}"/>
              </a:ext>
            </a:extLst>
          </p:cNvPr>
          <p:cNvSpPr>
            <a:spLocks noGrp="1"/>
          </p:cNvSpPr>
          <p:nvPr>
            <p:ph type="sldNum" sz="quarter" idx="5"/>
          </p:nvPr>
        </p:nvSpPr>
        <p:spPr/>
        <p:txBody>
          <a:bodyPr/>
          <a:lstStyle/>
          <a:p>
            <a:fld id="{20834390-768A-4126-809E-0572CA723DB8}" type="slidenum">
              <a:rPr lang="en-US" smtClean="0"/>
              <a:t>18</a:t>
            </a:fld>
            <a:endParaRPr lang="en-US" dirty="0"/>
          </a:p>
        </p:txBody>
      </p:sp>
    </p:spTree>
    <p:extLst>
      <p:ext uri="{BB962C8B-B14F-4D97-AF65-F5344CB8AC3E}">
        <p14:creationId xmlns:p14="http://schemas.microsoft.com/office/powerpoint/2010/main" val="110749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CCADA-8A38-C7AC-F3A4-7BFA13064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FEC63-BAD7-46AD-9000-7CD93E9DDE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1DC56-3B8D-DEB0-E8BD-A267462D05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DD2468-BF4C-6587-D885-8FCA58FA7F29}"/>
              </a:ext>
            </a:extLst>
          </p:cNvPr>
          <p:cNvSpPr>
            <a:spLocks noGrp="1"/>
          </p:cNvSpPr>
          <p:nvPr>
            <p:ph type="sldNum" sz="quarter" idx="5"/>
          </p:nvPr>
        </p:nvSpPr>
        <p:spPr/>
        <p:txBody>
          <a:bodyPr/>
          <a:lstStyle/>
          <a:p>
            <a:fld id="{20834390-768A-4126-809E-0572CA723DB8}" type="slidenum">
              <a:rPr lang="en-US" smtClean="0"/>
              <a:t>19</a:t>
            </a:fld>
            <a:endParaRPr lang="en-US" dirty="0"/>
          </a:p>
        </p:txBody>
      </p:sp>
    </p:spTree>
    <p:extLst>
      <p:ext uri="{BB962C8B-B14F-4D97-AF65-F5344CB8AC3E}">
        <p14:creationId xmlns:p14="http://schemas.microsoft.com/office/powerpoint/2010/main" val="254395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2</a:t>
            </a:fld>
            <a:endParaRPr lang="en-US" dirty="0"/>
          </a:p>
        </p:txBody>
      </p:sp>
    </p:spTree>
    <p:extLst>
      <p:ext uri="{BB962C8B-B14F-4D97-AF65-F5344CB8AC3E}">
        <p14:creationId xmlns:p14="http://schemas.microsoft.com/office/powerpoint/2010/main" val="604924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7FA0-4BC7-A913-DBBE-D25123A03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2E116-02C3-3AD6-0209-DEBD310F5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D321E7-C061-5B27-D6F4-F4E03BCBD7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59F91-0DE6-8162-2CC2-636FDEF79EEE}"/>
              </a:ext>
            </a:extLst>
          </p:cNvPr>
          <p:cNvSpPr>
            <a:spLocks noGrp="1"/>
          </p:cNvSpPr>
          <p:nvPr>
            <p:ph type="sldNum" sz="quarter" idx="5"/>
          </p:nvPr>
        </p:nvSpPr>
        <p:spPr/>
        <p:txBody>
          <a:bodyPr/>
          <a:lstStyle/>
          <a:p>
            <a:fld id="{20834390-768A-4126-809E-0572CA723DB8}" type="slidenum">
              <a:rPr lang="en-US" smtClean="0"/>
              <a:t>20</a:t>
            </a:fld>
            <a:endParaRPr lang="en-US" dirty="0"/>
          </a:p>
        </p:txBody>
      </p:sp>
    </p:spTree>
    <p:extLst>
      <p:ext uri="{BB962C8B-B14F-4D97-AF65-F5344CB8AC3E}">
        <p14:creationId xmlns:p14="http://schemas.microsoft.com/office/powerpoint/2010/main" val="361723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EDAC5-5399-7357-0703-BC6FA854E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D404C-4B3E-D45A-25CF-350AE8A9B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6B3BA-4A8D-4CC6-79D4-C089FB2993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795098-8A7A-86B1-2313-82411B75DD09}"/>
              </a:ext>
            </a:extLst>
          </p:cNvPr>
          <p:cNvSpPr>
            <a:spLocks noGrp="1"/>
          </p:cNvSpPr>
          <p:nvPr>
            <p:ph type="sldNum" sz="quarter" idx="5"/>
          </p:nvPr>
        </p:nvSpPr>
        <p:spPr/>
        <p:txBody>
          <a:bodyPr/>
          <a:lstStyle/>
          <a:p>
            <a:fld id="{20834390-768A-4126-809E-0572CA723DB8}" type="slidenum">
              <a:rPr lang="en-US" smtClean="0"/>
              <a:t>21</a:t>
            </a:fld>
            <a:endParaRPr lang="en-US" dirty="0"/>
          </a:p>
        </p:txBody>
      </p:sp>
    </p:spTree>
    <p:extLst>
      <p:ext uri="{BB962C8B-B14F-4D97-AF65-F5344CB8AC3E}">
        <p14:creationId xmlns:p14="http://schemas.microsoft.com/office/powerpoint/2010/main" val="79044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55B7-2515-4F9D-26FE-5B9F05133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80A6D6-BC43-B0B6-3231-77B3ADFF64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73170-9338-E009-250B-CF00D70273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D0FFF-A08F-67B3-6484-C5235CF67795}"/>
              </a:ext>
            </a:extLst>
          </p:cNvPr>
          <p:cNvSpPr>
            <a:spLocks noGrp="1"/>
          </p:cNvSpPr>
          <p:nvPr>
            <p:ph type="sldNum" sz="quarter" idx="5"/>
          </p:nvPr>
        </p:nvSpPr>
        <p:spPr/>
        <p:txBody>
          <a:bodyPr/>
          <a:lstStyle/>
          <a:p>
            <a:fld id="{20834390-768A-4126-809E-0572CA723DB8}" type="slidenum">
              <a:rPr lang="en-US" smtClean="0"/>
              <a:t>22</a:t>
            </a:fld>
            <a:endParaRPr lang="en-US" dirty="0"/>
          </a:p>
        </p:txBody>
      </p:sp>
    </p:spTree>
    <p:extLst>
      <p:ext uri="{BB962C8B-B14F-4D97-AF65-F5344CB8AC3E}">
        <p14:creationId xmlns:p14="http://schemas.microsoft.com/office/powerpoint/2010/main" val="28915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23</a:t>
            </a:fld>
            <a:endParaRPr lang="en-US" dirty="0"/>
          </a:p>
        </p:txBody>
      </p:sp>
    </p:spTree>
    <p:extLst>
      <p:ext uri="{BB962C8B-B14F-4D97-AF65-F5344CB8AC3E}">
        <p14:creationId xmlns:p14="http://schemas.microsoft.com/office/powerpoint/2010/main" val="138195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7AC9A-F576-25DA-6420-A0EC4EF54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02680C-BB57-877B-2A7D-BAFAF0672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B646-1893-AB10-5E0D-762B43B328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A0D952-B903-F3ED-433C-B5D9573E8D13}"/>
              </a:ext>
            </a:extLst>
          </p:cNvPr>
          <p:cNvSpPr>
            <a:spLocks noGrp="1"/>
          </p:cNvSpPr>
          <p:nvPr>
            <p:ph type="sldNum" sz="quarter" idx="5"/>
          </p:nvPr>
        </p:nvSpPr>
        <p:spPr/>
        <p:txBody>
          <a:bodyPr/>
          <a:lstStyle/>
          <a:p>
            <a:fld id="{20834390-768A-4126-809E-0572CA723DB8}" type="slidenum">
              <a:rPr lang="en-US" smtClean="0"/>
              <a:t>3</a:t>
            </a:fld>
            <a:endParaRPr lang="en-US" dirty="0"/>
          </a:p>
        </p:txBody>
      </p:sp>
    </p:spTree>
    <p:extLst>
      <p:ext uri="{BB962C8B-B14F-4D97-AF65-F5344CB8AC3E}">
        <p14:creationId xmlns:p14="http://schemas.microsoft.com/office/powerpoint/2010/main" val="42874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6699C-04BE-9E4D-E98A-93A163577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45F52-4CDA-8F45-7601-519DB811D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73B3C-29E3-3595-D87C-1A45783BD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6A7C83-7C6E-5C4C-6761-4F0A60793121}"/>
              </a:ext>
            </a:extLst>
          </p:cNvPr>
          <p:cNvSpPr>
            <a:spLocks noGrp="1"/>
          </p:cNvSpPr>
          <p:nvPr>
            <p:ph type="sldNum" sz="quarter" idx="5"/>
          </p:nvPr>
        </p:nvSpPr>
        <p:spPr/>
        <p:txBody>
          <a:bodyPr/>
          <a:lstStyle/>
          <a:p>
            <a:fld id="{20834390-768A-4126-809E-0572CA723DB8}" type="slidenum">
              <a:rPr lang="en-US" smtClean="0"/>
              <a:t>4</a:t>
            </a:fld>
            <a:endParaRPr lang="en-US" dirty="0"/>
          </a:p>
        </p:txBody>
      </p:sp>
    </p:spTree>
    <p:extLst>
      <p:ext uri="{BB962C8B-B14F-4D97-AF65-F5344CB8AC3E}">
        <p14:creationId xmlns:p14="http://schemas.microsoft.com/office/powerpoint/2010/main" val="327159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4F05D-E86E-7857-951C-BFE58E39A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4E53D3-2B2E-5395-AB13-1E37AC91D1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E4746-552F-BD58-F104-10FA3C7D4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2678E-1001-5C2D-5FA7-44FCDBDAF03A}"/>
              </a:ext>
            </a:extLst>
          </p:cNvPr>
          <p:cNvSpPr>
            <a:spLocks noGrp="1"/>
          </p:cNvSpPr>
          <p:nvPr>
            <p:ph type="sldNum" sz="quarter" idx="5"/>
          </p:nvPr>
        </p:nvSpPr>
        <p:spPr/>
        <p:txBody>
          <a:bodyPr/>
          <a:lstStyle/>
          <a:p>
            <a:fld id="{20834390-768A-4126-809E-0572CA723DB8}" type="slidenum">
              <a:rPr lang="en-US" smtClean="0"/>
              <a:t>5</a:t>
            </a:fld>
            <a:endParaRPr lang="en-US" dirty="0"/>
          </a:p>
        </p:txBody>
      </p:sp>
    </p:spTree>
    <p:extLst>
      <p:ext uri="{BB962C8B-B14F-4D97-AF65-F5344CB8AC3E}">
        <p14:creationId xmlns:p14="http://schemas.microsoft.com/office/powerpoint/2010/main" val="231507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2A108-A68E-C4C1-6A40-C8E034AA7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9FFD0-8BAC-C4E8-0B30-99E936EAAC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38C6A-DF53-132F-87D2-0295BE7D1A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D94668-79E8-23B9-ECE8-25A596A4534E}"/>
              </a:ext>
            </a:extLst>
          </p:cNvPr>
          <p:cNvSpPr>
            <a:spLocks noGrp="1"/>
          </p:cNvSpPr>
          <p:nvPr>
            <p:ph type="sldNum" sz="quarter" idx="5"/>
          </p:nvPr>
        </p:nvSpPr>
        <p:spPr/>
        <p:txBody>
          <a:bodyPr/>
          <a:lstStyle/>
          <a:p>
            <a:fld id="{20834390-768A-4126-809E-0572CA723DB8}" type="slidenum">
              <a:rPr lang="en-US" smtClean="0"/>
              <a:t>6</a:t>
            </a:fld>
            <a:endParaRPr lang="en-US" dirty="0"/>
          </a:p>
        </p:txBody>
      </p:sp>
    </p:spTree>
    <p:extLst>
      <p:ext uri="{BB962C8B-B14F-4D97-AF65-F5344CB8AC3E}">
        <p14:creationId xmlns:p14="http://schemas.microsoft.com/office/powerpoint/2010/main" val="2141123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7</a:t>
            </a:fld>
            <a:endParaRPr lang="en-US" dirty="0"/>
          </a:p>
        </p:txBody>
      </p:sp>
    </p:spTree>
    <p:extLst>
      <p:ext uri="{BB962C8B-B14F-4D97-AF65-F5344CB8AC3E}">
        <p14:creationId xmlns:p14="http://schemas.microsoft.com/office/powerpoint/2010/main" val="407518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8</a:t>
            </a:fld>
            <a:endParaRPr lang="en-US" dirty="0"/>
          </a:p>
        </p:txBody>
      </p:sp>
    </p:spTree>
    <p:extLst>
      <p:ext uri="{BB962C8B-B14F-4D97-AF65-F5344CB8AC3E}">
        <p14:creationId xmlns:p14="http://schemas.microsoft.com/office/powerpoint/2010/main" val="242533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34390-768A-4126-809E-0572CA723DB8}" type="slidenum">
              <a:rPr lang="en-US" smtClean="0"/>
              <a:t>9</a:t>
            </a:fld>
            <a:endParaRPr lang="en-US" dirty="0"/>
          </a:p>
        </p:txBody>
      </p:sp>
    </p:spTree>
    <p:extLst>
      <p:ext uri="{BB962C8B-B14F-4D97-AF65-F5344CB8AC3E}">
        <p14:creationId xmlns:p14="http://schemas.microsoft.com/office/powerpoint/2010/main" val="295588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085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8697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11677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71790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74783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848459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83862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46759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654402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4136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456064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290249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29021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05015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973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420900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664660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102967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795723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87950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12895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259025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158294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565401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13477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810855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673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9545984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53950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003299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998132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64901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478348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85821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320028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422476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177075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728184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713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36721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9457172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619947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69887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5587247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291016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0979440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7314377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507622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542098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23936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252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025035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5657843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4063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941138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961349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9426433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076700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2497529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238189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171067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882401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726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C0A3-6D48-49BE-9DA2-E1B3C92FBBE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F4693D-C9E5-4D7B-87D7-F409384E458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A8013-0241-477F-8D87-1ADAE43D2DC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8202C950-5AFA-4D4D-A26D-6A08FD1FF5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5C1CA16-0CEB-4A6F-8771-F8D311EEAD5C}"/>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20146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7327-DAA2-4740-9ED0-76C7D6709F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9BD7-42C5-4EBC-9303-13D0372A0EC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9693A2-1BC5-45C6-854C-678C0648F6E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ADD717F8-5215-4794-8428-FD7F781ECAF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065CF0C-9EB0-4CA1-B4A8-8830D17CDE02}"/>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74247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882701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2B6-2982-43E1-8E7A-7F00D762D9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6166FD-6FFA-4E99-8161-D6F46256764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0148BE-D174-43DE-8A86-1932F2D78F5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23426E-BB20-4247-96EF-2C225E18C24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3967D03E-1AE5-40D8-A174-92E56DBFC9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4EEC57-42AE-49FC-9A59-08ECC5873F8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5414403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C575-CAD4-40F9-B276-764B6FF539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BBF48F-1981-4B2B-8A73-1165BFC7F9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05A47E-4160-4273-A4BB-D4151BF9867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CBE2A-5825-474D-A23D-1697AA09067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CA4CE-9FDB-4323-8CB2-CB8EDDF8FA3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1B0876-72F6-448C-BAFF-15C97E33580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8" name="Footer Placeholder 7">
            <a:extLst>
              <a:ext uri="{FF2B5EF4-FFF2-40B4-BE49-F238E27FC236}">
                <a16:creationId xmlns:a16="http://schemas.microsoft.com/office/drawing/2014/main" id="{FE9442CF-D944-4B4E-BD4F-87DE6D513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4394D9F-99F8-40EB-9833-0D4846A13AC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6086960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4A1F-24D7-42F8-8844-205B6731EE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A66492-2E28-4079-991B-9DCCECC6412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4" name="Footer Placeholder 3">
            <a:extLst>
              <a:ext uri="{FF2B5EF4-FFF2-40B4-BE49-F238E27FC236}">
                <a16:creationId xmlns:a16="http://schemas.microsoft.com/office/drawing/2014/main" id="{4E691008-6C41-4D07-82D4-9F57E218E3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E799FD2F-64B2-439F-B6F4-90C9BA02A57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9099037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330E7-485F-4024-BFBB-7517C3A84093}"/>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3" name="Footer Placeholder 2">
            <a:extLst>
              <a:ext uri="{FF2B5EF4-FFF2-40B4-BE49-F238E27FC236}">
                <a16:creationId xmlns:a16="http://schemas.microsoft.com/office/drawing/2014/main" id="{5D5870FA-48AB-448A-B2FE-61B3C431660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3D6992-C9CF-4BAB-BF37-E9DBD9C1F331}"/>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2079106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4257970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011796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AEC3-9551-41B0-AA43-3A3BA493ED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534A5-9614-4835-9117-A343F12933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48156-5949-42E9-B021-0D60369B4D3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78694E1B-9E39-48A9-9088-D1FA0FE2D6F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55AAC6F-A3C9-4FFD-A5DF-FB45EEFD51F9}"/>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1526550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3907E-2A70-4B43-994C-F4C0AF3CA7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619D-06B5-43BF-B01C-E7090665AE6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329EB-EDF9-44CE-96FA-525640E21A1A}"/>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5" name="Footer Placeholder 4">
            <a:extLst>
              <a:ext uri="{FF2B5EF4-FFF2-40B4-BE49-F238E27FC236}">
                <a16:creationId xmlns:a16="http://schemas.microsoft.com/office/drawing/2014/main" id="{B6547A2C-0058-426A-9158-1A07642D52C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122EDE4-652A-4590-AE50-289F9777DA90}"/>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64660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BA51-1BC4-46EA-80BD-87E88F914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B52E0B-2E8E-4253-B844-38CE4D19CBC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1C3325-02CF-4E36-B21A-22F77AF0E9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5E4A32-09F8-46C3-BC3F-4EB404477B16}"/>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48A1A806-EAFC-4F8C-B845-4ACA1D1642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EAE28F9-285F-4AC3-83A3-B7E9C94A67CB}"/>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368796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9149-1A82-408D-AB5F-AE1E54F509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2105EA-876D-4907-919B-8D15D6CDB2B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BE5C978-2C77-43B5-A1DC-A1349ED63C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01AB96-ED99-4A8B-8BF4-3206F472BD9F}"/>
              </a:ext>
            </a:extLst>
          </p:cNvPr>
          <p:cNvSpPr>
            <a:spLocks noGrp="1"/>
          </p:cNvSpPr>
          <p:nvPr>
            <p:ph type="dt" sz="half" idx="10"/>
          </p:nvPr>
        </p:nvSpPr>
        <p:spPr>
          <a:xfrm>
            <a:off x="838200" y="6356350"/>
            <a:ext cx="2743200" cy="365125"/>
          </a:xfrm>
          <a:prstGeom prst="rect">
            <a:avLst/>
          </a:prstGeom>
        </p:spPr>
        <p:txBody>
          <a:bodyPr/>
          <a:lstStyle/>
          <a:p>
            <a:fld id="{73FDA22C-1757-4122-9D01-787328227AB5}" type="datetimeFigureOut">
              <a:rPr lang="en-US" smtClean="0"/>
              <a:t>2/19/2025</a:t>
            </a:fld>
            <a:endParaRPr lang="en-US" dirty="0"/>
          </a:p>
        </p:txBody>
      </p:sp>
      <p:sp>
        <p:nvSpPr>
          <p:cNvPr id="6" name="Footer Placeholder 5">
            <a:extLst>
              <a:ext uri="{FF2B5EF4-FFF2-40B4-BE49-F238E27FC236}">
                <a16:creationId xmlns:a16="http://schemas.microsoft.com/office/drawing/2014/main" id="{8A9BA4C2-D538-4FA6-92A5-A33B4640C0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4988C6D-C359-4F76-9E70-F8C035521067}"/>
              </a:ext>
            </a:extLst>
          </p:cNvPr>
          <p:cNvSpPr>
            <a:spLocks noGrp="1"/>
          </p:cNvSpPr>
          <p:nvPr>
            <p:ph type="sldNum" sz="quarter" idx="12"/>
          </p:nvPr>
        </p:nvSpPr>
        <p:spPr>
          <a:xfrm>
            <a:off x="8610600" y="6356350"/>
            <a:ext cx="2743200" cy="365125"/>
          </a:xfrm>
          <a:prstGeom prst="rect">
            <a:avLst/>
          </a:prstGeom>
        </p:spPr>
        <p:txBody>
          <a:bodyPr/>
          <a:lstStyle/>
          <a:p>
            <a:fld id="{328E442B-563A-4BC8-AF59-842EE3352698}" type="slidenum">
              <a:rPr lang="en-US" smtClean="0"/>
              <a:t>‹#›</a:t>
            </a:fld>
            <a:endParaRPr lang="en-US" dirty="0"/>
          </a:p>
        </p:txBody>
      </p:sp>
    </p:spTree>
    <p:extLst>
      <p:ext uri="{BB962C8B-B14F-4D97-AF65-F5344CB8AC3E}">
        <p14:creationId xmlns:p14="http://schemas.microsoft.com/office/powerpoint/2010/main" val="84519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D963C6A-00E6-439D-B072-F42B085BF7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74647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C40CB19D-EBB1-4419-8B71-E646D377B7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Picture 5" descr="Logo, company name&#10;&#10;Description automatically generated">
            <a:extLst>
              <a:ext uri="{FF2B5EF4-FFF2-40B4-BE49-F238E27FC236}">
                <a16:creationId xmlns:a16="http://schemas.microsoft.com/office/drawing/2014/main" id="{E6785159-7994-40BB-83B8-DB4BDA7895F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7479047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6D3377-DC9D-446E-A353-E3033E284C0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158484"/>
            <a:ext cx="12192000" cy="699516"/>
          </a:xfrm>
          <a:prstGeom prst="rect">
            <a:avLst/>
          </a:prstGeom>
        </p:spPr>
      </p:pic>
    </p:spTree>
    <p:extLst>
      <p:ext uri="{BB962C8B-B14F-4D97-AF65-F5344CB8AC3E}">
        <p14:creationId xmlns:p14="http://schemas.microsoft.com/office/powerpoint/2010/main" val="390456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7708C-D576-4BA5-A441-56BFFF047F3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994916" cy="6858000"/>
          </a:xfrm>
          <a:prstGeom prst="rect">
            <a:avLst/>
          </a:prstGeom>
        </p:spPr>
      </p:pic>
    </p:spTree>
    <p:extLst>
      <p:ext uri="{BB962C8B-B14F-4D97-AF65-F5344CB8AC3E}">
        <p14:creationId xmlns:p14="http://schemas.microsoft.com/office/powerpoint/2010/main" val="134276766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28B2D9-44ED-4687-8343-87FA2ED287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76" y="0"/>
            <a:ext cx="12176847" cy="6858000"/>
          </a:xfrm>
          <a:prstGeom prst="rect">
            <a:avLst/>
          </a:prstGeom>
        </p:spPr>
      </p:pic>
    </p:spTree>
    <p:extLst>
      <p:ext uri="{BB962C8B-B14F-4D97-AF65-F5344CB8AC3E}">
        <p14:creationId xmlns:p14="http://schemas.microsoft.com/office/powerpoint/2010/main" val="22312042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08A45A4-1991-475C-BCFB-B315D3C4B68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76" y="0"/>
            <a:ext cx="12176847" cy="6858000"/>
          </a:xfrm>
          <a:prstGeom prst="rect">
            <a:avLst/>
          </a:prstGeom>
        </p:spPr>
      </p:pic>
    </p:spTree>
    <p:extLst>
      <p:ext uri="{BB962C8B-B14F-4D97-AF65-F5344CB8AC3E}">
        <p14:creationId xmlns:p14="http://schemas.microsoft.com/office/powerpoint/2010/main" val="20329719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0DAFC4C3-3198-4C20-B986-19A3622A192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76" y="0"/>
            <a:ext cx="12176847" cy="6858000"/>
          </a:xfrm>
          <a:prstGeom prst="rect">
            <a:avLst/>
          </a:prstGeom>
        </p:spPr>
      </p:pic>
    </p:spTree>
    <p:extLst>
      <p:ext uri="{BB962C8B-B14F-4D97-AF65-F5344CB8AC3E}">
        <p14:creationId xmlns:p14="http://schemas.microsoft.com/office/powerpoint/2010/main" val="17833121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taxpwa.co.cumberland.nc.us/camapwa/"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mailto:taxrealestate@cumberlandcountync.gov"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hyperlink" Target="http://www.cumberlandcountync.gov/ta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1A307B-D768-E7D5-B980-52D799447ED2}"/>
              </a:ext>
            </a:extLst>
          </p:cNvPr>
          <p:cNvSpPr txBox="1"/>
          <p:nvPr/>
        </p:nvSpPr>
        <p:spPr>
          <a:xfrm>
            <a:off x="2376024" y="555285"/>
            <a:ext cx="6397580" cy="1446550"/>
          </a:xfrm>
          <a:prstGeom prst="rect">
            <a:avLst/>
          </a:prstGeom>
          <a:noFill/>
        </p:spPr>
        <p:txBody>
          <a:bodyPr wrap="square">
            <a:spAutoFit/>
          </a:bodyPr>
          <a:lstStyle/>
          <a:p>
            <a:pPr algn="ctr"/>
            <a:r>
              <a:rPr lang="en-US" sz="4400" b="1" dirty="0">
                <a:solidFill>
                  <a:schemeClr val="accent5">
                    <a:lumMod val="75000"/>
                  </a:schemeClr>
                </a:solidFill>
                <a:latin typeface="Tw Cen MT" panose="020B0602020104020603" pitchFamily="34" charset="0"/>
              </a:rPr>
              <a:t>2025</a:t>
            </a:r>
            <a:r>
              <a:rPr lang="en-US" sz="4400" b="1" dirty="0">
                <a:solidFill>
                  <a:srgbClr val="FFC000"/>
                </a:solidFill>
                <a:latin typeface="Tw Cen MT" panose="020B0602020104020603" pitchFamily="34" charset="0"/>
              </a:rPr>
              <a:t> </a:t>
            </a:r>
          </a:p>
          <a:p>
            <a:pPr algn="ctr"/>
            <a:r>
              <a:rPr lang="en-US" sz="4400" b="1" dirty="0">
                <a:solidFill>
                  <a:srgbClr val="FFC000"/>
                </a:solidFill>
                <a:latin typeface="Tw Cen MT" panose="020B0602020104020603" pitchFamily="34" charset="0"/>
              </a:rPr>
              <a:t>Revaluation Results</a:t>
            </a:r>
          </a:p>
        </p:txBody>
      </p:sp>
      <p:sp>
        <p:nvSpPr>
          <p:cNvPr id="8" name="TextBox 7">
            <a:extLst>
              <a:ext uri="{FF2B5EF4-FFF2-40B4-BE49-F238E27FC236}">
                <a16:creationId xmlns:a16="http://schemas.microsoft.com/office/drawing/2014/main" id="{25F4FD50-B93C-8125-21EC-31CEF58FF95F}"/>
              </a:ext>
            </a:extLst>
          </p:cNvPr>
          <p:cNvSpPr txBox="1"/>
          <p:nvPr/>
        </p:nvSpPr>
        <p:spPr>
          <a:xfrm>
            <a:off x="7300978" y="6034898"/>
            <a:ext cx="6094562" cy="369332"/>
          </a:xfrm>
          <a:prstGeom prst="rect">
            <a:avLst/>
          </a:prstGeom>
          <a:noFill/>
        </p:spPr>
        <p:txBody>
          <a:bodyPr wrap="square">
            <a:spAutoFit/>
          </a:bodyPr>
          <a:lstStyle/>
          <a:p>
            <a:pPr algn="ctr"/>
            <a:r>
              <a:rPr lang="en-US" sz="1800" b="1" cap="none" dirty="0">
                <a:solidFill>
                  <a:schemeClr val="accent5">
                    <a:lumMod val="75000"/>
                  </a:schemeClr>
                </a:solidFill>
                <a:effectLst/>
                <a:latin typeface="Tw Cen MT" panose="020B0602020104020603" pitchFamily="34" charset="0"/>
              </a:rPr>
              <a:t>February 13, 2025</a:t>
            </a:r>
            <a:endParaRPr lang="en-US" b="1" dirty="0">
              <a:solidFill>
                <a:schemeClr val="accent5">
                  <a:lumMod val="75000"/>
                </a:schemeClr>
              </a:solidFill>
              <a:latin typeface="Tw Cen MT" panose="020B0602020104020603" pitchFamily="34" charset="0"/>
            </a:endParaRPr>
          </a:p>
        </p:txBody>
      </p:sp>
      <p:pic>
        <p:nvPicPr>
          <p:cNvPr id="1028" name="Picture 4" descr="Board to nominate Civic Center Commission positions, consider emergency  watershed contract">
            <a:extLst>
              <a:ext uri="{FF2B5EF4-FFF2-40B4-BE49-F238E27FC236}">
                <a16:creationId xmlns:a16="http://schemas.microsoft.com/office/drawing/2014/main" id="{273369D7-AA3A-0B3C-72CB-636DD825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478" y="2567014"/>
            <a:ext cx="5707760" cy="3210615"/>
          </a:xfrm>
          <a:prstGeom prst="ellipse">
            <a:avLst/>
          </a:prstGeom>
          <a:ln w="190500" cap="rnd">
            <a:solidFill>
              <a:schemeClr val="accent5">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838200" y="365126"/>
            <a:ext cx="10515600" cy="717225"/>
          </a:xfrm>
        </p:spPr>
        <p:txBody>
          <a:bodyPr/>
          <a:lstStyle/>
          <a:p>
            <a:pPr algn="ctr"/>
            <a:r>
              <a:rPr lang="en-US" u="sng" dirty="0">
                <a:solidFill>
                  <a:srgbClr val="FFC000"/>
                </a:solidFill>
                <a:latin typeface="Tw Cen MT" panose="020B0602020104020603" pitchFamily="34" charset="0"/>
              </a:rPr>
              <a:t>Residential Results</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1418254" y="1331915"/>
            <a:ext cx="10179698" cy="4351338"/>
          </a:xfrm>
        </p:spPr>
        <p:txBody>
          <a:bodyPr/>
          <a:lstStyle/>
          <a:p>
            <a:pPr marL="0" lvl="8" indent="0">
              <a:lnSpc>
                <a:spcPct val="110000"/>
              </a:lnSpc>
              <a:spcBef>
                <a:spcPts val="0"/>
              </a:spcBef>
              <a:spcAft>
                <a:spcPts val="1800"/>
              </a:spcAft>
              <a:buNone/>
            </a:pPr>
            <a:r>
              <a:rPr lang="en-US" sz="2400" dirty="0">
                <a:latin typeface="Tw Cen MT" panose="020B0602020104020603" pitchFamily="34" charset="0"/>
              </a:rPr>
              <a:t>		     </a:t>
            </a:r>
          </a:p>
        </p:txBody>
      </p:sp>
      <p:graphicFrame>
        <p:nvGraphicFramePr>
          <p:cNvPr id="4" name="Table 3">
            <a:extLst>
              <a:ext uri="{FF2B5EF4-FFF2-40B4-BE49-F238E27FC236}">
                <a16:creationId xmlns:a16="http://schemas.microsoft.com/office/drawing/2014/main" id="{E1B101CC-64EC-D77D-32BF-0E1D3B9ADAEC}"/>
              </a:ext>
            </a:extLst>
          </p:cNvPr>
          <p:cNvGraphicFramePr>
            <a:graphicFrameLocks noGrp="1"/>
          </p:cNvGraphicFramePr>
          <p:nvPr>
            <p:extLst>
              <p:ext uri="{D42A27DB-BD31-4B8C-83A1-F6EECF244321}">
                <p14:modId xmlns:p14="http://schemas.microsoft.com/office/powerpoint/2010/main" val="2671354414"/>
              </p:ext>
            </p:extLst>
          </p:nvPr>
        </p:nvGraphicFramePr>
        <p:xfrm>
          <a:off x="3278372" y="1460089"/>
          <a:ext cx="5635256" cy="3458443"/>
        </p:xfrm>
        <a:graphic>
          <a:graphicData uri="http://schemas.openxmlformats.org/drawingml/2006/table">
            <a:tbl>
              <a:tblPr firstRow="1" bandRow="1">
                <a:tableStyleId>{5C22544A-7EE6-4342-B048-85BDC9FD1C3A}</a:tableStyleId>
              </a:tblPr>
              <a:tblGrid>
                <a:gridCol w="2626879">
                  <a:extLst>
                    <a:ext uri="{9D8B030D-6E8A-4147-A177-3AD203B41FA5}">
                      <a16:colId xmlns:a16="http://schemas.microsoft.com/office/drawing/2014/main" val="2785250118"/>
                    </a:ext>
                  </a:extLst>
                </a:gridCol>
                <a:gridCol w="3008377">
                  <a:extLst>
                    <a:ext uri="{9D8B030D-6E8A-4147-A177-3AD203B41FA5}">
                      <a16:colId xmlns:a16="http://schemas.microsoft.com/office/drawing/2014/main" val="3759324714"/>
                    </a:ext>
                  </a:extLst>
                </a:gridCol>
              </a:tblGrid>
              <a:tr h="725166">
                <a:tc>
                  <a:txBody>
                    <a:bodyPr/>
                    <a:lstStyle/>
                    <a:p>
                      <a:pPr marL="0" marR="0" algn="ctr">
                        <a:spcBef>
                          <a:spcPts val="0"/>
                        </a:spcBef>
                        <a:spcAft>
                          <a:spcPts val="0"/>
                        </a:spcAft>
                      </a:pPr>
                      <a:r>
                        <a:rPr lang="en-US" sz="1800" dirty="0">
                          <a:solidFill>
                            <a:srgbClr val="FFC000"/>
                          </a:solidFill>
                          <a:effectLst/>
                        </a:rPr>
                        <a:t>Residential </a:t>
                      </a:r>
                    </a:p>
                    <a:p>
                      <a:pPr marL="0" marR="0" algn="ctr">
                        <a:spcBef>
                          <a:spcPts val="0"/>
                        </a:spcBef>
                        <a:spcAft>
                          <a:spcPts val="0"/>
                        </a:spcAft>
                      </a:pPr>
                      <a:r>
                        <a:rPr lang="en-US" sz="1800" dirty="0">
                          <a:solidFill>
                            <a:srgbClr val="FFC000"/>
                          </a:solidFill>
                          <a:effectLst/>
                        </a:rPr>
                        <a:t>Component</a:t>
                      </a:r>
                      <a:endParaRPr lang="en-US" sz="1800" dirty="0">
                        <a:solidFill>
                          <a:srgbClr val="FFC00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solidFill>
                            <a:srgbClr val="FFC000"/>
                          </a:solidFill>
                          <a:effectLst/>
                        </a:rPr>
                        <a:t>Overall Change</a:t>
                      </a:r>
                      <a:endParaRPr lang="en-US" sz="1800" dirty="0">
                        <a:solidFill>
                          <a:srgbClr val="FFC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27572817"/>
                  </a:ext>
                </a:extLst>
              </a:tr>
              <a:tr h="725166">
                <a:tc>
                  <a:txBody>
                    <a:bodyPr/>
                    <a:lstStyle/>
                    <a:p>
                      <a:pPr algn="l">
                        <a:lnSpc>
                          <a:spcPct val="100000"/>
                        </a:lnSpc>
                      </a:pPr>
                      <a:endParaRPr lang="en-US" dirty="0"/>
                    </a:p>
                    <a:p>
                      <a:pPr algn="l">
                        <a:lnSpc>
                          <a:spcPct val="100000"/>
                        </a:lnSpc>
                      </a:pPr>
                      <a:r>
                        <a:rPr lang="en-US" dirty="0"/>
                        <a:t>Single Family</a:t>
                      </a:r>
                    </a:p>
                  </a:txBody>
                  <a:tcPr>
                    <a:solidFill>
                      <a:schemeClr val="accent1">
                        <a:lumMod val="20000"/>
                        <a:lumOff val="80000"/>
                      </a:schemeClr>
                    </a:solidFill>
                  </a:tcPr>
                </a:tc>
                <a:tc>
                  <a:txBody>
                    <a:bodyPr/>
                    <a:lstStyle/>
                    <a:p>
                      <a:pPr algn="ctr">
                        <a:lnSpc>
                          <a:spcPct val="200000"/>
                        </a:lnSpc>
                      </a:pPr>
                      <a:r>
                        <a:rPr lang="en-US" dirty="0"/>
                        <a:t>84.2%</a:t>
                      </a:r>
                    </a:p>
                  </a:txBody>
                  <a:tcPr>
                    <a:solidFill>
                      <a:schemeClr val="accent1">
                        <a:lumMod val="20000"/>
                        <a:lumOff val="80000"/>
                      </a:schemeClr>
                    </a:solidFill>
                  </a:tcPr>
                </a:tc>
                <a:extLst>
                  <a:ext uri="{0D108BD9-81ED-4DB2-BD59-A6C34878D82A}">
                    <a16:rowId xmlns:a16="http://schemas.microsoft.com/office/drawing/2014/main" val="2230694283"/>
                  </a:ext>
                </a:extLst>
              </a:tr>
              <a:tr h="638118">
                <a:tc>
                  <a:txBody>
                    <a:bodyPr/>
                    <a:lstStyle/>
                    <a:p>
                      <a:pPr algn="l">
                        <a:lnSpc>
                          <a:spcPct val="200000"/>
                        </a:lnSpc>
                      </a:pPr>
                      <a:r>
                        <a:rPr lang="en-US" dirty="0"/>
                        <a:t>Multi-Family</a:t>
                      </a:r>
                    </a:p>
                  </a:txBody>
                  <a:tcPr>
                    <a:solidFill>
                      <a:schemeClr val="accent1">
                        <a:lumMod val="40000"/>
                        <a:lumOff val="60000"/>
                      </a:schemeClr>
                    </a:solidFill>
                  </a:tcPr>
                </a:tc>
                <a:tc>
                  <a:txBody>
                    <a:bodyPr/>
                    <a:lstStyle/>
                    <a:p>
                      <a:pPr algn="ctr">
                        <a:lnSpc>
                          <a:spcPct val="200000"/>
                        </a:lnSpc>
                      </a:pPr>
                      <a:r>
                        <a:rPr lang="en-US" dirty="0"/>
                        <a:t>167.1%</a:t>
                      </a:r>
                    </a:p>
                  </a:txBody>
                  <a:tcPr>
                    <a:solidFill>
                      <a:schemeClr val="accent1">
                        <a:lumMod val="40000"/>
                        <a:lumOff val="60000"/>
                      </a:schemeClr>
                    </a:solidFill>
                  </a:tcPr>
                </a:tc>
                <a:extLst>
                  <a:ext uri="{0D108BD9-81ED-4DB2-BD59-A6C34878D82A}">
                    <a16:rowId xmlns:a16="http://schemas.microsoft.com/office/drawing/2014/main" val="2537043032"/>
                  </a:ext>
                </a:extLst>
              </a:tr>
              <a:tr h="644827">
                <a:tc>
                  <a:txBody>
                    <a:bodyPr/>
                    <a:lstStyle/>
                    <a:p>
                      <a:pPr algn="l">
                        <a:lnSpc>
                          <a:spcPct val="200000"/>
                        </a:lnSpc>
                      </a:pPr>
                      <a:r>
                        <a:rPr lang="en-US" dirty="0"/>
                        <a:t>Condominiums</a:t>
                      </a:r>
                    </a:p>
                  </a:txBody>
                  <a:tcPr>
                    <a:solidFill>
                      <a:schemeClr val="accent1">
                        <a:lumMod val="20000"/>
                        <a:lumOff val="80000"/>
                      </a:schemeClr>
                    </a:solidFill>
                  </a:tcPr>
                </a:tc>
                <a:tc>
                  <a:txBody>
                    <a:bodyPr/>
                    <a:lstStyle/>
                    <a:p>
                      <a:pPr algn="ctr">
                        <a:lnSpc>
                          <a:spcPct val="200000"/>
                        </a:lnSpc>
                      </a:pPr>
                      <a:r>
                        <a:rPr lang="en-US" dirty="0"/>
                        <a:t>121.2%</a:t>
                      </a:r>
                    </a:p>
                  </a:txBody>
                  <a:tcPr>
                    <a:solidFill>
                      <a:schemeClr val="accent1">
                        <a:lumMod val="20000"/>
                        <a:lumOff val="80000"/>
                      </a:schemeClr>
                    </a:solidFill>
                  </a:tcPr>
                </a:tc>
                <a:extLst>
                  <a:ext uri="{0D108BD9-81ED-4DB2-BD59-A6C34878D82A}">
                    <a16:rowId xmlns:a16="http://schemas.microsoft.com/office/drawing/2014/main" val="332794505"/>
                  </a:ext>
                </a:extLst>
              </a:tr>
              <a:tr h="725166">
                <a:tc>
                  <a:txBody>
                    <a:bodyPr/>
                    <a:lstStyle/>
                    <a:p>
                      <a:pPr algn="l">
                        <a:lnSpc>
                          <a:spcPct val="100000"/>
                        </a:lnSpc>
                      </a:pPr>
                      <a:r>
                        <a:rPr lang="en-US" dirty="0"/>
                        <a:t>Residential Vacant Land</a:t>
                      </a:r>
                    </a:p>
                  </a:txBody>
                  <a:tcPr anchor="ctr">
                    <a:solidFill>
                      <a:schemeClr val="accent1">
                        <a:lumMod val="40000"/>
                        <a:lumOff val="60000"/>
                      </a:schemeClr>
                    </a:solidFill>
                  </a:tcPr>
                </a:tc>
                <a:tc>
                  <a:txBody>
                    <a:bodyPr/>
                    <a:lstStyle/>
                    <a:p>
                      <a:pPr algn="ctr">
                        <a:lnSpc>
                          <a:spcPct val="200000"/>
                        </a:lnSpc>
                      </a:pPr>
                      <a:r>
                        <a:rPr lang="en-US" dirty="0"/>
                        <a:t>63.0%</a:t>
                      </a:r>
                    </a:p>
                  </a:txBody>
                  <a:tcPr>
                    <a:solidFill>
                      <a:schemeClr val="accent1">
                        <a:lumMod val="40000"/>
                        <a:lumOff val="60000"/>
                      </a:schemeClr>
                    </a:solidFill>
                  </a:tcPr>
                </a:tc>
                <a:extLst>
                  <a:ext uri="{0D108BD9-81ED-4DB2-BD59-A6C34878D82A}">
                    <a16:rowId xmlns:a16="http://schemas.microsoft.com/office/drawing/2014/main" val="2632301029"/>
                  </a:ext>
                </a:extLst>
              </a:tr>
            </a:tbl>
          </a:graphicData>
        </a:graphic>
      </p:graphicFrame>
    </p:spTree>
    <p:extLst>
      <p:ext uri="{BB962C8B-B14F-4D97-AF65-F5344CB8AC3E}">
        <p14:creationId xmlns:p14="http://schemas.microsoft.com/office/powerpoint/2010/main" val="295073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838200" y="365126"/>
            <a:ext cx="10515600" cy="763878"/>
          </a:xfrm>
        </p:spPr>
        <p:txBody>
          <a:bodyPr/>
          <a:lstStyle/>
          <a:p>
            <a:pPr algn="ctr"/>
            <a:r>
              <a:rPr lang="en-US" u="sng" dirty="0">
                <a:solidFill>
                  <a:srgbClr val="FFC000"/>
                </a:solidFill>
                <a:latin typeface="Tw Cen MT" panose="020B0602020104020603" pitchFamily="34" charset="0"/>
              </a:rPr>
              <a:t>Commercial Results</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1959428" y="1686478"/>
            <a:ext cx="9394371" cy="4351338"/>
          </a:xfrm>
        </p:spPr>
        <p:txBody>
          <a:bodyPr/>
          <a:lstStyle/>
          <a:p>
            <a:pPr marL="0" lvl="8" indent="0">
              <a:lnSpc>
                <a:spcPct val="110000"/>
              </a:lnSpc>
              <a:spcBef>
                <a:spcPts val="0"/>
              </a:spcBef>
              <a:spcAft>
                <a:spcPts val="1800"/>
              </a:spcAft>
              <a:buNone/>
            </a:pPr>
            <a:r>
              <a:rPr lang="en-US" sz="2400" dirty="0">
                <a:latin typeface="Tw Cen MT" panose="020B0602020104020603" pitchFamily="34" charset="0"/>
              </a:rPr>
              <a:t>     </a:t>
            </a:r>
          </a:p>
        </p:txBody>
      </p:sp>
      <p:graphicFrame>
        <p:nvGraphicFramePr>
          <p:cNvPr id="4" name="Table 3">
            <a:extLst>
              <a:ext uri="{FF2B5EF4-FFF2-40B4-BE49-F238E27FC236}">
                <a16:creationId xmlns:a16="http://schemas.microsoft.com/office/drawing/2014/main" id="{1B8854A1-2412-F72C-E117-EED40392A08B}"/>
              </a:ext>
            </a:extLst>
          </p:cNvPr>
          <p:cNvGraphicFramePr>
            <a:graphicFrameLocks noGrp="1"/>
          </p:cNvGraphicFramePr>
          <p:nvPr>
            <p:extLst>
              <p:ext uri="{D42A27DB-BD31-4B8C-83A1-F6EECF244321}">
                <p14:modId xmlns:p14="http://schemas.microsoft.com/office/powerpoint/2010/main" val="1307061368"/>
              </p:ext>
            </p:extLst>
          </p:nvPr>
        </p:nvGraphicFramePr>
        <p:xfrm>
          <a:off x="3244091" y="1387918"/>
          <a:ext cx="5703817" cy="2754871"/>
        </p:xfrm>
        <a:graphic>
          <a:graphicData uri="http://schemas.openxmlformats.org/drawingml/2006/table">
            <a:tbl>
              <a:tblPr firstRow="1" bandRow="1">
                <a:tableStyleId>{5C22544A-7EE6-4342-B048-85BDC9FD1C3A}</a:tableStyleId>
              </a:tblPr>
              <a:tblGrid>
                <a:gridCol w="2886121">
                  <a:extLst>
                    <a:ext uri="{9D8B030D-6E8A-4147-A177-3AD203B41FA5}">
                      <a16:colId xmlns:a16="http://schemas.microsoft.com/office/drawing/2014/main" val="3124025060"/>
                    </a:ext>
                  </a:extLst>
                </a:gridCol>
                <a:gridCol w="2817696">
                  <a:extLst>
                    <a:ext uri="{9D8B030D-6E8A-4147-A177-3AD203B41FA5}">
                      <a16:colId xmlns:a16="http://schemas.microsoft.com/office/drawing/2014/main" val="4143383120"/>
                    </a:ext>
                  </a:extLst>
                </a:gridCol>
              </a:tblGrid>
              <a:tr h="710571">
                <a:tc>
                  <a:txBody>
                    <a:bodyPr/>
                    <a:lstStyle/>
                    <a:p>
                      <a:pPr algn="ctr"/>
                      <a:r>
                        <a:rPr lang="en-US" dirty="0">
                          <a:solidFill>
                            <a:srgbClr val="FFC000"/>
                          </a:solidFill>
                        </a:rPr>
                        <a:t>Commercial </a:t>
                      </a:r>
                    </a:p>
                    <a:p>
                      <a:pPr algn="ctr"/>
                      <a:r>
                        <a:rPr lang="en-US" dirty="0">
                          <a:solidFill>
                            <a:srgbClr val="FFC000"/>
                          </a:solidFill>
                        </a:rPr>
                        <a:t>Component</a:t>
                      </a:r>
                    </a:p>
                  </a:txBody>
                  <a:tcPr anchor="ctr"/>
                </a:tc>
                <a:tc>
                  <a:txBody>
                    <a:bodyPr/>
                    <a:lstStyle/>
                    <a:p>
                      <a:pPr algn="ctr"/>
                      <a:r>
                        <a:rPr lang="en-US" dirty="0">
                          <a:solidFill>
                            <a:srgbClr val="FFC000"/>
                          </a:solidFill>
                        </a:rPr>
                        <a:t>Overall Change</a:t>
                      </a:r>
                    </a:p>
                  </a:txBody>
                  <a:tcPr anchor="ctr"/>
                </a:tc>
                <a:extLst>
                  <a:ext uri="{0D108BD9-81ED-4DB2-BD59-A6C34878D82A}">
                    <a16:rowId xmlns:a16="http://schemas.microsoft.com/office/drawing/2014/main" val="2640184079"/>
                  </a:ext>
                </a:extLst>
              </a:tr>
              <a:tr h="511075">
                <a:tc>
                  <a:txBody>
                    <a:bodyPr/>
                    <a:lstStyle/>
                    <a:p>
                      <a:pPr algn="l">
                        <a:lnSpc>
                          <a:spcPct val="150000"/>
                        </a:lnSpc>
                      </a:pPr>
                      <a:r>
                        <a:rPr lang="en-US" dirty="0"/>
                        <a:t>Income Properties</a:t>
                      </a:r>
                    </a:p>
                  </a:txBody>
                  <a:tcPr>
                    <a:solidFill>
                      <a:schemeClr val="accent1">
                        <a:lumMod val="20000"/>
                        <a:lumOff val="80000"/>
                      </a:schemeClr>
                    </a:solidFill>
                  </a:tcPr>
                </a:tc>
                <a:tc>
                  <a:txBody>
                    <a:bodyPr/>
                    <a:lstStyle/>
                    <a:p>
                      <a:pPr algn="ctr">
                        <a:lnSpc>
                          <a:spcPct val="150000"/>
                        </a:lnSpc>
                      </a:pPr>
                      <a:r>
                        <a:rPr lang="en-US" dirty="0"/>
                        <a:t>33.4%</a:t>
                      </a:r>
                    </a:p>
                  </a:txBody>
                  <a:tcPr>
                    <a:solidFill>
                      <a:schemeClr val="accent1">
                        <a:lumMod val="20000"/>
                        <a:lumOff val="80000"/>
                      </a:schemeClr>
                    </a:solidFill>
                  </a:tcPr>
                </a:tc>
                <a:extLst>
                  <a:ext uri="{0D108BD9-81ED-4DB2-BD59-A6C34878D82A}">
                    <a16:rowId xmlns:a16="http://schemas.microsoft.com/office/drawing/2014/main" val="1623442203"/>
                  </a:ext>
                </a:extLst>
              </a:tr>
              <a:tr h="511075">
                <a:tc>
                  <a:txBody>
                    <a:bodyPr/>
                    <a:lstStyle/>
                    <a:p>
                      <a:pPr algn="l">
                        <a:lnSpc>
                          <a:spcPct val="150000"/>
                        </a:lnSpc>
                      </a:pPr>
                      <a:r>
                        <a:rPr lang="en-US" dirty="0"/>
                        <a:t>Other Improved Commercial</a:t>
                      </a:r>
                    </a:p>
                  </a:txBody>
                  <a:tcPr>
                    <a:solidFill>
                      <a:schemeClr val="accent1">
                        <a:lumMod val="40000"/>
                        <a:lumOff val="60000"/>
                      </a:schemeClr>
                    </a:solidFill>
                  </a:tcPr>
                </a:tc>
                <a:tc>
                  <a:txBody>
                    <a:bodyPr/>
                    <a:lstStyle/>
                    <a:p>
                      <a:pPr algn="ctr">
                        <a:lnSpc>
                          <a:spcPct val="150000"/>
                        </a:lnSpc>
                      </a:pPr>
                      <a:r>
                        <a:rPr lang="en-US" dirty="0"/>
                        <a:t>22.1%</a:t>
                      </a:r>
                    </a:p>
                  </a:txBody>
                  <a:tcPr>
                    <a:solidFill>
                      <a:schemeClr val="accent1">
                        <a:lumMod val="40000"/>
                        <a:lumOff val="60000"/>
                      </a:schemeClr>
                    </a:solidFill>
                  </a:tcPr>
                </a:tc>
                <a:extLst>
                  <a:ext uri="{0D108BD9-81ED-4DB2-BD59-A6C34878D82A}">
                    <a16:rowId xmlns:a16="http://schemas.microsoft.com/office/drawing/2014/main" val="2597794519"/>
                  </a:ext>
                </a:extLst>
              </a:tr>
              <a:tr h="511075">
                <a:tc>
                  <a:txBody>
                    <a:bodyPr/>
                    <a:lstStyle/>
                    <a:p>
                      <a:pPr algn="l">
                        <a:lnSpc>
                          <a:spcPct val="150000"/>
                        </a:lnSpc>
                      </a:pPr>
                      <a:r>
                        <a:rPr lang="en-US" dirty="0"/>
                        <a:t>Commercial Vacant Land</a:t>
                      </a:r>
                    </a:p>
                  </a:txBody>
                  <a:tcPr>
                    <a:solidFill>
                      <a:schemeClr val="accent1">
                        <a:lumMod val="20000"/>
                        <a:lumOff val="80000"/>
                      </a:schemeClr>
                    </a:solidFill>
                  </a:tcPr>
                </a:tc>
                <a:tc>
                  <a:txBody>
                    <a:bodyPr/>
                    <a:lstStyle/>
                    <a:p>
                      <a:pPr algn="ctr">
                        <a:lnSpc>
                          <a:spcPct val="150000"/>
                        </a:lnSpc>
                      </a:pPr>
                      <a:r>
                        <a:rPr lang="en-US" dirty="0"/>
                        <a:t>40.8%</a:t>
                      </a:r>
                    </a:p>
                  </a:txBody>
                  <a:tcPr>
                    <a:solidFill>
                      <a:schemeClr val="accent1">
                        <a:lumMod val="20000"/>
                        <a:lumOff val="80000"/>
                      </a:schemeClr>
                    </a:solidFill>
                  </a:tcPr>
                </a:tc>
                <a:extLst>
                  <a:ext uri="{0D108BD9-81ED-4DB2-BD59-A6C34878D82A}">
                    <a16:rowId xmlns:a16="http://schemas.microsoft.com/office/drawing/2014/main" val="1831338392"/>
                  </a:ext>
                </a:extLst>
              </a:tr>
              <a:tr h="511075">
                <a:tc>
                  <a:txBody>
                    <a:bodyPr/>
                    <a:lstStyle/>
                    <a:p>
                      <a:pPr>
                        <a:lnSpc>
                          <a:spcPct val="100000"/>
                        </a:lnSpc>
                      </a:pPr>
                      <a:r>
                        <a:rPr lang="en-US" dirty="0"/>
                        <a:t>Industrial Properties</a:t>
                      </a:r>
                    </a:p>
                  </a:txBody>
                  <a:tcPr anchor="ctr">
                    <a:solidFill>
                      <a:schemeClr val="accent1">
                        <a:lumMod val="40000"/>
                        <a:lumOff val="60000"/>
                      </a:schemeClr>
                    </a:solidFill>
                  </a:tcPr>
                </a:tc>
                <a:tc>
                  <a:txBody>
                    <a:bodyPr/>
                    <a:lstStyle/>
                    <a:p>
                      <a:pPr algn="ctr">
                        <a:lnSpc>
                          <a:spcPct val="150000"/>
                        </a:lnSpc>
                      </a:pPr>
                      <a:r>
                        <a:rPr lang="en-US" dirty="0"/>
                        <a:t>18.5%</a:t>
                      </a:r>
                    </a:p>
                  </a:txBody>
                  <a:tcPr>
                    <a:solidFill>
                      <a:schemeClr val="accent1">
                        <a:lumMod val="40000"/>
                        <a:lumOff val="60000"/>
                      </a:schemeClr>
                    </a:solidFill>
                  </a:tcPr>
                </a:tc>
                <a:extLst>
                  <a:ext uri="{0D108BD9-81ED-4DB2-BD59-A6C34878D82A}">
                    <a16:rowId xmlns:a16="http://schemas.microsoft.com/office/drawing/2014/main" val="2015469926"/>
                  </a:ext>
                </a:extLst>
              </a:tr>
            </a:tbl>
          </a:graphicData>
        </a:graphic>
      </p:graphicFrame>
    </p:spTree>
    <p:extLst>
      <p:ext uri="{BB962C8B-B14F-4D97-AF65-F5344CB8AC3E}">
        <p14:creationId xmlns:p14="http://schemas.microsoft.com/office/powerpoint/2010/main" val="231899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DC4E0-D3B9-DA90-5FB2-1B4BC717E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ED228-C1F6-4E78-946E-D6DF15EFC804}"/>
              </a:ext>
            </a:extLst>
          </p:cNvPr>
          <p:cNvSpPr>
            <a:spLocks noGrp="1"/>
          </p:cNvSpPr>
          <p:nvPr>
            <p:ph type="title"/>
          </p:nvPr>
        </p:nvSpPr>
        <p:spPr>
          <a:xfrm>
            <a:off x="2600907" y="490172"/>
            <a:ext cx="6990184" cy="1234061"/>
          </a:xfrm>
        </p:spPr>
        <p:txBody>
          <a:bodyPr/>
          <a:lstStyle/>
          <a:p>
            <a:pPr algn="ctr"/>
            <a:r>
              <a:rPr lang="en-US" dirty="0">
                <a:solidFill>
                  <a:srgbClr val="FFC000"/>
                </a:solidFill>
                <a:latin typeface="Tw Cen MT" panose="020B0602020104020603" pitchFamily="34" charset="0"/>
              </a:rPr>
              <a:t>Percent Change </a:t>
            </a:r>
            <a:br>
              <a:rPr lang="en-US" dirty="0">
                <a:solidFill>
                  <a:srgbClr val="FFC000"/>
                </a:solidFill>
                <a:latin typeface="Tw Cen MT" panose="020B0602020104020603" pitchFamily="34" charset="0"/>
              </a:rPr>
            </a:br>
            <a:r>
              <a:rPr lang="en-US" u="sng" dirty="0">
                <a:solidFill>
                  <a:srgbClr val="FFC000"/>
                </a:solidFill>
                <a:latin typeface="Tw Cen MT" panose="020B0602020104020603" pitchFamily="34" charset="0"/>
              </a:rPr>
              <a:t>by Municipality</a:t>
            </a:r>
            <a:br>
              <a:rPr lang="en-US" dirty="0">
                <a:latin typeface="Tw Cen MT" panose="020B0602020104020603" pitchFamily="34" charset="0"/>
              </a:rPr>
            </a:br>
            <a:endParaRPr lang="en-US" sz="2800" dirty="0">
              <a:latin typeface="Tw Cen MT" panose="020B0602020104020603" pitchFamily="34" charset="0"/>
            </a:endParaRPr>
          </a:p>
        </p:txBody>
      </p:sp>
      <p:graphicFrame>
        <p:nvGraphicFramePr>
          <p:cNvPr id="4" name="Content Placeholder 3">
            <a:extLst>
              <a:ext uri="{FF2B5EF4-FFF2-40B4-BE49-F238E27FC236}">
                <a16:creationId xmlns:a16="http://schemas.microsoft.com/office/drawing/2014/main" id="{E28CB183-C47B-00C9-B4A7-B044F0AF670E}"/>
              </a:ext>
            </a:extLst>
          </p:cNvPr>
          <p:cNvGraphicFramePr>
            <a:graphicFrameLocks noGrp="1"/>
          </p:cNvGraphicFramePr>
          <p:nvPr>
            <p:ph idx="1"/>
            <p:extLst>
              <p:ext uri="{D42A27DB-BD31-4B8C-83A1-F6EECF244321}">
                <p14:modId xmlns:p14="http://schemas.microsoft.com/office/powerpoint/2010/main" val="3085048598"/>
              </p:ext>
            </p:extLst>
          </p:nvPr>
        </p:nvGraphicFramePr>
        <p:xfrm>
          <a:off x="3595395" y="1939033"/>
          <a:ext cx="5001208" cy="3688080"/>
        </p:xfrm>
        <a:graphic>
          <a:graphicData uri="http://schemas.openxmlformats.org/drawingml/2006/table">
            <a:tbl>
              <a:tblPr firstRow="1" bandRow="1">
                <a:tableStyleId>{5C22544A-7EE6-4342-B048-85BDC9FD1C3A}</a:tableStyleId>
              </a:tblPr>
              <a:tblGrid>
                <a:gridCol w="2275064">
                  <a:extLst>
                    <a:ext uri="{9D8B030D-6E8A-4147-A177-3AD203B41FA5}">
                      <a16:colId xmlns:a16="http://schemas.microsoft.com/office/drawing/2014/main" val="829466473"/>
                    </a:ext>
                  </a:extLst>
                </a:gridCol>
                <a:gridCol w="2726144">
                  <a:extLst>
                    <a:ext uri="{9D8B030D-6E8A-4147-A177-3AD203B41FA5}">
                      <a16:colId xmlns:a16="http://schemas.microsoft.com/office/drawing/2014/main" val="2938488404"/>
                    </a:ext>
                  </a:extLst>
                </a:gridCol>
              </a:tblGrid>
              <a:tr h="261559">
                <a:tc>
                  <a:txBody>
                    <a:bodyPr/>
                    <a:lstStyle/>
                    <a:p>
                      <a:pPr algn="ctr"/>
                      <a:r>
                        <a:rPr lang="en-US" dirty="0">
                          <a:solidFill>
                            <a:srgbClr val="FFC000"/>
                          </a:solidFill>
                        </a:rPr>
                        <a:t>Municipality</a:t>
                      </a:r>
                    </a:p>
                  </a:txBody>
                  <a:tcPr/>
                </a:tc>
                <a:tc>
                  <a:txBody>
                    <a:bodyPr/>
                    <a:lstStyle/>
                    <a:p>
                      <a:pPr algn="ctr"/>
                      <a:r>
                        <a:rPr lang="en-US" dirty="0">
                          <a:solidFill>
                            <a:srgbClr val="FFC000"/>
                          </a:solidFill>
                        </a:rPr>
                        <a:t>Overall Change</a:t>
                      </a:r>
                    </a:p>
                  </a:txBody>
                  <a:tcPr/>
                </a:tc>
                <a:extLst>
                  <a:ext uri="{0D108BD9-81ED-4DB2-BD59-A6C34878D82A}">
                    <a16:rowId xmlns:a16="http://schemas.microsoft.com/office/drawing/2014/main" val="1442314679"/>
                  </a:ext>
                </a:extLst>
              </a:tr>
              <a:tr h="370840">
                <a:tc>
                  <a:txBody>
                    <a:bodyPr/>
                    <a:lstStyle/>
                    <a:p>
                      <a:r>
                        <a:rPr lang="en-US" dirty="0"/>
                        <a:t>Fayetteville</a:t>
                      </a:r>
                    </a:p>
                  </a:txBody>
                  <a:tcPr>
                    <a:solidFill>
                      <a:schemeClr val="accent1">
                        <a:lumMod val="20000"/>
                        <a:lumOff val="80000"/>
                      </a:schemeClr>
                    </a:solidFill>
                  </a:tcPr>
                </a:tc>
                <a:tc>
                  <a:txBody>
                    <a:bodyPr/>
                    <a:lstStyle/>
                    <a:p>
                      <a:pPr algn="ctr"/>
                      <a:r>
                        <a:rPr lang="en-US" dirty="0"/>
                        <a:t>61.1%</a:t>
                      </a:r>
                    </a:p>
                  </a:txBody>
                  <a:tcPr>
                    <a:solidFill>
                      <a:schemeClr val="accent1">
                        <a:lumMod val="20000"/>
                        <a:lumOff val="80000"/>
                      </a:schemeClr>
                    </a:solidFill>
                  </a:tcPr>
                </a:tc>
                <a:extLst>
                  <a:ext uri="{0D108BD9-81ED-4DB2-BD59-A6C34878D82A}">
                    <a16:rowId xmlns:a16="http://schemas.microsoft.com/office/drawing/2014/main" val="214943967"/>
                  </a:ext>
                </a:extLst>
              </a:tr>
              <a:tr h="370840">
                <a:tc>
                  <a:txBody>
                    <a:bodyPr/>
                    <a:lstStyle/>
                    <a:p>
                      <a:r>
                        <a:rPr lang="en-US" dirty="0"/>
                        <a:t>Hope Mills</a:t>
                      </a:r>
                    </a:p>
                  </a:txBody>
                  <a:tcPr>
                    <a:solidFill>
                      <a:schemeClr val="accent1">
                        <a:lumMod val="40000"/>
                        <a:lumOff val="60000"/>
                      </a:schemeClr>
                    </a:solidFill>
                  </a:tcPr>
                </a:tc>
                <a:tc>
                  <a:txBody>
                    <a:bodyPr/>
                    <a:lstStyle/>
                    <a:p>
                      <a:pPr algn="ctr"/>
                      <a:r>
                        <a:rPr lang="en-US" dirty="0"/>
                        <a:t>70.8%</a:t>
                      </a:r>
                    </a:p>
                  </a:txBody>
                  <a:tcPr>
                    <a:solidFill>
                      <a:schemeClr val="accent1">
                        <a:lumMod val="40000"/>
                        <a:lumOff val="60000"/>
                      </a:schemeClr>
                    </a:solidFill>
                  </a:tcPr>
                </a:tc>
                <a:extLst>
                  <a:ext uri="{0D108BD9-81ED-4DB2-BD59-A6C34878D82A}">
                    <a16:rowId xmlns:a16="http://schemas.microsoft.com/office/drawing/2014/main" val="1465750551"/>
                  </a:ext>
                </a:extLst>
              </a:tr>
              <a:tr h="370840">
                <a:tc>
                  <a:txBody>
                    <a:bodyPr/>
                    <a:lstStyle/>
                    <a:p>
                      <a:r>
                        <a:rPr lang="en-US" dirty="0"/>
                        <a:t>Spring Lake</a:t>
                      </a:r>
                    </a:p>
                  </a:txBody>
                  <a:tcPr>
                    <a:solidFill>
                      <a:schemeClr val="accent1">
                        <a:lumMod val="20000"/>
                        <a:lumOff val="80000"/>
                      </a:schemeClr>
                    </a:solidFill>
                  </a:tcPr>
                </a:tc>
                <a:tc>
                  <a:txBody>
                    <a:bodyPr/>
                    <a:lstStyle/>
                    <a:p>
                      <a:pPr algn="ctr"/>
                      <a:r>
                        <a:rPr lang="en-US" dirty="0"/>
                        <a:t>62.0%</a:t>
                      </a:r>
                    </a:p>
                  </a:txBody>
                  <a:tcPr>
                    <a:solidFill>
                      <a:schemeClr val="accent1">
                        <a:lumMod val="20000"/>
                        <a:lumOff val="80000"/>
                      </a:schemeClr>
                    </a:solidFill>
                  </a:tcPr>
                </a:tc>
                <a:extLst>
                  <a:ext uri="{0D108BD9-81ED-4DB2-BD59-A6C34878D82A}">
                    <a16:rowId xmlns:a16="http://schemas.microsoft.com/office/drawing/2014/main" val="504858631"/>
                  </a:ext>
                </a:extLst>
              </a:tr>
              <a:tr h="370840">
                <a:tc>
                  <a:txBody>
                    <a:bodyPr/>
                    <a:lstStyle/>
                    <a:p>
                      <a:r>
                        <a:rPr lang="en-US" dirty="0"/>
                        <a:t>Stedman</a:t>
                      </a:r>
                    </a:p>
                  </a:txBody>
                  <a:tcPr>
                    <a:solidFill>
                      <a:schemeClr val="accent1">
                        <a:lumMod val="40000"/>
                        <a:lumOff val="60000"/>
                      </a:schemeClr>
                    </a:solidFill>
                  </a:tcPr>
                </a:tc>
                <a:tc>
                  <a:txBody>
                    <a:bodyPr/>
                    <a:lstStyle/>
                    <a:p>
                      <a:pPr algn="ctr"/>
                      <a:r>
                        <a:rPr lang="en-US" dirty="0"/>
                        <a:t>62.6%</a:t>
                      </a:r>
                    </a:p>
                  </a:txBody>
                  <a:tcPr>
                    <a:solidFill>
                      <a:schemeClr val="accent1">
                        <a:lumMod val="40000"/>
                        <a:lumOff val="60000"/>
                      </a:schemeClr>
                    </a:solidFill>
                  </a:tcPr>
                </a:tc>
                <a:extLst>
                  <a:ext uri="{0D108BD9-81ED-4DB2-BD59-A6C34878D82A}">
                    <a16:rowId xmlns:a16="http://schemas.microsoft.com/office/drawing/2014/main" val="3127855495"/>
                  </a:ext>
                </a:extLst>
              </a:tr>
              <a:tr h="370840">
                <a:tc>
                  <a:txBody>
                    <a:bodyPr/>
                    <a:lstStyle/>
                    <a:p>
                      <a:r>
                        <a:rPr lang="en-US" dirty="0"/>
                        <a:t>Wade</a:t>
                      </a:r>
                    </a:p>
                  </a:txBody>
                  <a:tcPr>
                    <a:solidFill>
                      <a:schemeClr val="accent1">
                        <a:lumMod val="20000"/>
                        <a:lumOff val="80000"/>
                      </a:schemeClr>
                    </a:solidFill>
                  </a:tcPr>
                </a:tc>
                <a:tc>
                  <a:txBody>
                    <a:bodyPr/>
                    <a:lstStyle/>
                    <a:p>
                      <a:pPr algn="ctr"/>
                      <a:r>
                        <a:rPr lang="en-US" dirty="0"/>
                        <a:t>74.8%</a:t>
                      </a:r>
                    </a:p>
                  </a:txBody>
                  <a:tcPr>
                    <a:solidFill>
                      <a:schemeClr val="accent1">
                        <a:lumMod val="20000"/>
                        <a:lumOff val="80000"/>
                      </a:schemeClr>
                    </a:solidFill>
                  </a:tcPr>
                </a:tc>
                <a:extLst>
                  <a:ext uri="{0D108BD9-81ED-4DB2-BD59-A6C34878D82A}">
                    <a16:rowId xmlns:a16="http://schemas.microsoft.com/office/drawing/2014/main" val="408450359"/>
                  </a:ext>
                </a:extLst>
              </a:tr>
              <a:tr h="370840">
                <a:tc>
                  <a:txBody>
                    <a:bodyPr/>
                    <a:lstStyle/>
                    <a:p>
                      <a:r>
                        <a:rPr lang="en-US" dirty="0"/>
                        <a:t>Falcon</a:t>
                      </a:r>
                    </a:p>
                  </a:txBody>
                  <a:tcPr>
                    <a:solidFill>
                      <a:schemeClr val="accent1">
                        <a:lumMod val="40000"/>
                        <a:lumOff val="60000"/>
                      </a:schemeClr>
                    </a:solidFill>
                  </a:tcPr>
                </a:tc>
                <a:tc>
                  <a:txBody>
                    <a:bodyPr/>
                    <a:lstStyle/>
                    <a:p>
                      <a:pPr algn="ctr"/>
                      <a:r>
                        <a:rPr lang="en-US" dirty="0"/>
                        <a:t>57.7%</a:t>
                      </a:r>
                    </a:p>
                  </a:txBody>
                  <a:tcPr>
                    <a:solidFill>
                      <a:schemeClr val="accent1">
                        <a:lumMod val="40000"/>
                        <a:lumOff val="60000"/>
                      </a:schemeClr>
                    </a:solidFill>
                  </a:tcPr>
                </a:tc>
                <a:extLst>
                  <a:ext uri="{0D108BD9-81ED-4DB2-BD59-A6C34878D82A}">
                    <a16:rowId xmlns:a16="http://schemas.microsoft.com/office/drawing/2014/main" val="3865872613"/>
                  </a:ext>
                </a:extLst>
              </a:tr>
              <a:tr h="123613">
                <a:tc>
                  <a:txBody>
                    <a:bodyPr/>
                    <a:lstStyle/>
                    <a:p>
                      <a:r>
                        <a:rPr lang="en-US" dirty="0"/>
                        <a:t>Godwin</a:t>
                      </a:r>
                    </a:p>
                  </a:txBody>
                  <a:tcPr>
                    <a:solidFill>
                      <a:schemeClr val="accent1">
                        <a:lumMod val="20000"/>
                        <a:lumOff val="80000"/>
                      </a:schemeClr>
                    </a:solidFill>
                  </a:tcPr>
                </a:tc>
                <a:tc>
                  <a:txBody>
                    <a:bodyPr/>
                    <a:lstStyle/>
                    <a:p>
                      <a:pPr algn="ctr"/>
                      <a:r>
                        <a:rPr lang="en-US" dirty="0"/>
                        <a:t>107.0%</a:t>
                      </a:r>
                    </a:p>
                  </a:txBody>
                  <a:tcPr>
                    <a:solidFill>
                      <a:schemeClr val="accent1">
                        <a:lumMod val="20000"/>
                        <a:lumOff val="80000"/>
                      </a:schemeClr>
                    </a:solidFill>
                  </a:tcPr>
                </a:tc>
                <a:extLst>
                  <a:ext uri="{0D108BD9-81ED-4DB2-BD59-A6C34878D82A}">
                    <a16:rowId xmlns:a16="http://schemas.microsoft.com/office/drawing/2014/main" val="832942030"/>
                  </a:ext>
                </a:extLst>
              </a:tr>
              <a:tr h="242147">
                <a:tc>
                  <a:txBody>
                    <a:bodyPr/>
                    <a:lstStyle/>
                    <a:p>
                      <a:r>
                        <a:rPr lang="en-US" dirty="0"/>
                        <a:t>Linden</a:t>
                      </a:r>
                    </a:p>
                  </a:txBody>
                  <a:tcPr>
                    <a:solidFill>
                      <a:schemeClr val="accent1">
                        <a:lumMod val="40000"/>
                        <a:lumOff val="60000"/>
                      </a:schemeClr>
                    </a:solidFill>
                  </a:tcPr>
                </a:tc>
                <a:tc>
                  <a:txBody>
                    <a:bodyPr/>
                    <a:lstStyle/>
                    <a:p>
                      <a:pPr algn="ctr"/>
                      <a:r>
                        <a:rPr lang="en-US" dirty="0"/>
                        <a:t>73.0%</a:t>
                      </a:r>
                    </a:p>
                  </a:txBody>
                  <a:tcPr>
                    <a:solidFill>
                      <a:schemeClr val="accent1">
                        <a:lumMod val="40000"/>
                        <a:lumOff val="60000"/>
                      </a:schemeClr>
                    </a:solidFill>
                  </a:tcPr>
                </a:tc>
                <a:extLst>
                  <a:ext uri="{0D108BD9-81ED-4DB2-BD59-A6C34878D82A}">
                    <a16:rowId xmlns:a16="http://schemas.microsoft.com/office/drawing/2014/main" val="3351266359"/>
                  </a:ext>
                </a:extLst>
              </a:tr>
              <a:tr h="123613">
                <a:tc>
                  <a:txBody>
                    <a:bodyPr/>
                    <a:lstStyle/>
                    <a:p>
                      <a:r>
                        <a:rPr lang="en-US" dirty="0"/>
                        <a:t>Eastover</a:t>
                      </a:r>
                    </a:p>
                  </a:txBody>
                  <a:tcPr>
                    <a:solidFill>
                      <a:schemeClr val="accent1">
                        <a:lumMod val="20000"/>
                        <a:lumOff val="80000"/>
                      </a:schemeClr>
                    </a:solidFill>
                  </a:tcPr>
                </a:tc>
                <a:tc>
                  <a:txBody>
                    <a:bodyPr/>
                    <a:lstStyle/>
                    <a:p>
                      <a:pPr algn="ctr"/>
                      <a:r>
                        <a:rPr lang="en-US" dirty="0"/>
                        <a:t>64.9%</a:t>
                      </a:r>
                    </a:p>
                  </a:txBody>
                  <a:tcPr>
                    <a:solidFill>
                      <a:schemeClr val="accent1">
                        <a:lumMod val="20000"/>
                        <a:lumOff val="80000"/>
                      </a:schemeClr>
                    </a:solidFill>
                  </a:tcPr>
                </a:tc>
                <a:extLst>
                  <a:ext uri="{0D108BD9-81ED-4DB2-BD59-A6C34878D82A}">
                    <a16:rowId xmlns:a16="http://schemas.microsoft.com/office/drawing/2014/main" val="1965391610"/>
                  </a:ext>
                </a:extLst>
              </a:tr>
            </a:tbl>
          </a:graphicData>
        </a:graphic>
      </p:graphicFrame>
    </p:spTree>
    <p:extLst>
      <p:ext uri="{BB962C8B-B14F-4D97-AF65-F5344CB8AC3E}">
        <p14:creationId xmlns:p14="http://schemas.microsoft.com/office/powerpoint/2010/main" val="225463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2600907" y="336212"/>
            <a:ext cx="6990184" cy="1333100"/>
          </a:xfrm>
        </p:spPr>
        <p:txBody>
          <a:bodyPr/>
          <a:lstStyle/>
          <a:p>
            <a:pPr algn="ctr"/>
            <a:r>
              <a:rPr lang="en-US" dirty="0">
                <a:solidFill>
                  <a:srgbClr val="FFC000"/>
                </a:solidFill>
                <a:latin typeface="Tw Cen MT" panose="020B0602020104020603" pitchFamily="34" charset="0"/>
              </a:rPr>
              <a:t>Property Type Change </a:t>
            </a:r>
            <a:br>
              <a:rPr lang="en-US" u="sng" dirty="0">
                <a:solidFill>
                  <a:srgbClr val="FFC000"/>
                </a:solidFill>
                <a:latin typeface="Tw Cen MT" panose="020B0602020104020603" pitchFamily="34" charset="0"/>
              </a:rPr>
            </a:br>
            <a:r>
              <a:rPr lang="en-US" u="sng" dirty="0">
                <a:solidFill>
                  <a:srgbClr val="FFC000"/>
                </a:solidFill>
                <a:latin typeface="Tw Cen MT" panose="020B0602020104020603" pitchFamily="34" charset="0"/>
              </a:rPr>
              <a:t>by Municipality</a:t>
            </a:r>
            <a:br>
              <a:rPr lang="en-US" dirty="0">
                <a:latin typeface="Tw Cen MT" panose="020B0602020104020603" pitchFamily="34" charset="0"/>
              </a:rPr>
            </a:br>
            <a:endParaRPr lang="en-US" sz="2800" dirty="0">
              <a:latin typeface="Tw Cen MT" panose="020B0602020104020603" pitchFamily="34" charset="0"/>
            </a:endParaRPr>
          </a:p>
        </p:txBody>
      </p:sp>
      <p:graphicFrame>
        <p:nvGraphicFramePr>
          <p:cNvPr id="4" name="Content Placeholder 3">
            <a:extLst>
              <a:ext uri="{FF2B5EF4-FFF2-40B4-BE49-F238E27FC236}">
                <a16:creationId xmlns:a16="http://schemas.microsoft.com/office/drawing/2014/main" id="{621F2BF1-F665-C7C5-793F-50A315F7FC67}"/>
              </a:ext>
            </a:extLst>
          </p:cNvPr>
          <p:cNvGraphicFramePr>
            <a:graphicFrameLocks noGrp="1"/>
          </p:cNvGraphicFramePr>
          <p:nvPr>
            <p:ph idx="1"/>
            <p:extLst>
              <p:ext uri="{D42A27DB-BD31-4B8C-83A1-F6EECF244321}">
                <p14:modId xmlns:p14="http://schemas.microsoft.com/office/powerpoint/2010/main" val="132501507"/>
              </p:ext>
            </p:extLst>
          </p:nvPr>
        </p:nvGraphicFramePr>
        <p:xfrm>
          <a:off x="2013079" y="2005076"/>
          <a:ext cx="7280211" cy="3962400"/>
        </p:xfrm>
        <a:graphic>
          <a:graphicData uri="http://schemas.openxmlformats.org/drawingml/2006/table">
            <a:tbl>
              <a:tblPr firstRow="1" bandRow="1">
                <a:tableStyleId>{5C22544A-7EE6-4342-B048-85BDC9FD1C3A}</a:tableStyleId>
              </a:tblPr>
              <a:tblGrid>
                <a:gridCol w="1960984">
                  <a:extLst>
                    <a:ext uri="{9D8B030D-6E8A-4147-A177-3AD203B41FA5}">
                      <a16:colId xmlns:a16="http://schemas.microsoft.com/office/drawing/2014/main" val="829466473"/>
                    </a:ext>
                  </a:extLst>
                </a:gridCol>
                <a:gridCol w="1558990">
                  <a:extLst>
                    <a:ext uri="{9D8B030D-6E8A-4147-A177-3AD203B41FA5}">
                      <a16:colId xmlns:a16="http://schemas.microsoft.com/office/drawing/2014/main" val="2938488404"/>
                    </a:ext>
                  </a:extLst>
                </a:gridCol>
                <a:gridCol w="1884784">
                  <a:extLst>
                    <a:ext uri="{9D8B030D-6E8A-4147-A177-3AD203B41FA5}">
                      <a16:colId xmlns:a16="http://schemas.microsoft.com/office/drawing/2014/main" val="3872530278"/>
                    </a:ext>
                  </a:extLst>
                </a:gridCol>
                <a:gridCol w="1875453">
                  <a:extLst>
                    <a:ext uri="{9D8B030D-6E8A-4147-A177-3AD203B41FA5}">
                      <a16:colId xmlns:a16="http://schemas.microsoft.com/office/drawing/2014/main" val="2267870894"/>
                    </a:ext>
                  </a:extLst>
                </a:gridCol>
              </a:tblGrid>
              <a:tr h="370840">
                <a:tc>
                  <a:txBody>
                    <a:bodyPr/>
                    <a:lstStyle/>
                    <a:p>
                      <a:pPr algn="ctr"/>
                      <a:r>
                        <a:rPr lang="en-US" dirty="0">
                          <a:solidFill>
                            <a:srgbClr val="FFC000"/>
                          </a:solidFill>
                        </a:rPr>
                        <a:t>Municipality</a:t>
                      </a:r>
                    </a:p>
                  </a:txBody>
                  <a:tcPr/>
                </a:tc>
                <a:tc>
                  <a:txBody>
                    <a:bodyPr/>
                    <a:lstStyle/>
                    <a:p>
                      <a:pPr algn="ctr"/>
                      <a:r>
                        <a:rPr lang="en-US" dirty="0">
                          <a:solidFill>
                            <a:srgbClr val="FFC000"/>
                          </a:solidFill>
                        </a:rPr>
                        <a:t>Residential Change</a:t>
                      </a:r>
                    </a:p>
                  </a:txBody>
                  <a:tcPr/>
                </a:tc>
                <a:tc>
                  <a:txBody>
                    <a:bodyPr/>
                    <a:lstStyle/>
                    <a:p>
                      <a:pPr algn="ctr"/>
                      <a:r>
                        <a:rPr lang="en-US" dirty="0">
                          <a:solidFill>
                            <a:srgbClr val="FFC000"/>
                          </a:solidFill>
                        </a:rPr>
                        <a:t>Commercial Change </a:t>
                      </a:r>
                    </a:p>
                  </a:txBody>
                  <a:tcPr/>
                </a:tc>
                <a:tc>
                  <a:txBody>
                    <a:bodyPr/>
                    <a:lstStyle/>
                    <a:p>
                      <a:pPr algn="ctr"/>
                      <a:r>
                        <a:rPr lang="en-US" dirty="0">
                          <a:solidFill>
                            <a:srgbClr val="FFC000"/>
                          </a:solidFill>
                        </a:rPr>
                        <a:t>Overall Change</a:t>
                      </a:r>
                    </a:p>
                  </a:txBody>
                  <a:tcPr/>
                </a:tc>
                <a:extLst>
                  <a:ext uri="{0D108BD9-81ED-4DB2-BD59-A6C34878D82A}">
                    <a16:rowId xmlns:a16="http://schemas.microsoft.com/office/drawing/2014/main" val="1442314679"/>
                  </a:ext>
                </a:extLst>
              </a:tr>
              <a:tr h="370840">
                <a:tc>
                  <a:txBody>
                    <a:bodyPr/>
                    <a:lstStyle/>
                    <a:p>
                      <a:r>
                        <a:rPr lang="en-US" dirty="0"/>
                        <a:t>Fayetteville</a:t>
                      </a:r>
                    </a:p>
                  </a:txBody>
                  <a:tcPr>
                    <a:solidFill>
                      <a:schemeClr val="accent1">
                        <a:lumMod val="20000"/>
                        <a:lumOff val="80000"/>
                      </a:schemeClr>
                    </a:solidFill>
                  </a:tcPr>
                </a:tc>
                <a:tc>
                  <a:txBody>
                    <a:bodyPr/>
                    <a:lstStyle/>
                    <a:p>
                      <a:pPr algn="ctr"/>
                      <a:r>
                        <a:rPr lang="en-US" dirty="0"/>
                        <a:t>88.4%</a:t>
                      </a:r>
                    </a:p>
                  </a:txBody>
                  <a:tcPr>
                    <a:solidFill>
                      <a:schemeClr val="accent1">
                        <a:lumMod val="20000"/>
                        <a:lumOff val="80000"/>
                      </a:schemeClr>
                    </a:solidFill>
                  </a:tcPr>
                </a:tc>
                <a:tc>
                  <a:txBody>
                    <a:bodyPr/>
                    <a:lstStyle/>
                    <a:p>
                      <a:pPr algn="ctr"/>
                      <a:r>
                        <a:rPr lang="en-US" dirty="0"/>
                        <a:t>27.5%</a:t>
                      </a:r>
                    </a:p>
                  </a:txBody>
                  <a:tcPr>
                    <a:solidFill>
                      <a:schemeClr val="accent1">
                        <a:lumMod val="20000"/>
                        <a:lumOff val="80000"/>
                      </a:schemeClr>
                    </a:solidFill>
                  </a:tcPr>
                </a:tc>
                <a:tc>
                  <a:txBody>
                    <a:bodyPr/>
                    <a:lstStyle/>
                    <a:p>
                      <a:pPr algn="ctr"/>
                      <a:r>
                        <a:rPr lang="en-US" dirty="0"/>
                        <a:t>61.1%</a:t>
                      </a:r>
                    </a:p>
                  </a:txBody>
                  <a:tcPr>
                    <a:solidFill>
                      <a:schemeClr val="accent1">
                        <a:lumMod val="20000"/>
                        <a:lumOff val="80000"/>
                      </a:schemeClr>
                    </a:solidFill>
                  </a:tcPr>
                </a:tc>
                <a:extLst>
                  <a:ext uri="{0D108BD9-81ED-4DB2-BD59-A6C34878D82A}">
                    <a16:rowId xmlns:a16="http://schemas.microsoft.com/office/drawing/2014/main" val="214943967"/>
                  </a:ext>
                </a:extLst>
              </a:tr>
              <a:tr h="370840">
                <a:tc>
                  <a:txBody>
                    <a:bodyPr/>
                    <a:lstStyle/>
                    <a:p>
                      <a:r>
                        <a:rPr lang="en-US" dirty="0"/>
                        <a:t>Hope Mills</a:t>
                      </a:r>
                    </a:p>
                  </a:txBody>
                  <a:tcPr>
                    <a:solidFill>
                      <a:schemeClr val="accent1">
                        <a:lumMod val="40000"/>
                        <a:lumOff val="60000"/>
                      </a:schemeClr>
                    </a:solidFill>
                  </a:tcPr>
                </a:tc>
                <a:tc>
                  <a:txBody>
                    <a:bodyPr/>
                    <a:lstStyle/>
                    <a:p>
                      <a:pPr algn="ctr"/>
                      <a:r>
                        <a:rPr lang="en-US" dirty="0"/>
                        <a:t>88.3%</a:t>
                      </a:r>
                    </a:p>
                  </a:txBody>
                  <a:tcPr>
                    <a:solidFill>
                      <a:schemeClr val="accent1">
                        <a:lumMod val="40000"/>
                        <a:lumOff val="60000"/>
                      </a:schemeClr>
                    </a:solidFill>
                  </a:tcPr>
                </a:tc>
                <a:tc>
                  <a:txBody>
                    <a:bodyPr/>
                    <a:lstStyle/>
                    <a:p>
                      <a:pPr algn="ctr"/>
                      <a:r>
                        <a:rPr lang="en-US" dirty="0"/>
                        <a:t>38.3%</a:t>
                      </a:r>
                    </a:p>
                  </a:txBody>
                  <a:tcPr>
                    <a:solidFill>
                      <a:schemeClr val="accent1">
                        <a:lumMod val="40000"/>
                        <a:lumOff val="60000"/>
                      </a:schemeClr>
                    </a:solidFill>
                  </a:tcPr>
                </a:tc>
                <a:tc>
                  <a:txBody>
                    <a:bodyPr/>
                    <a:lstStyle/>
                    <a:p>
                      <a:pPr algn="ctr"/>
                      <a:r>
                        <a:rPr lang="en-US" dirty="0"/>
                        <a:t>70.8%</a:t>
                      </a:r>
                    </a:p>
                  </a:txBody>
                  <a:tcPr>
                    <a:solidFill>
                      <a:schemeClr val="accent1">
                        <a:lumMod val="40000"/>
                        <a:lumOff val="60000"/>
                      </a:schemeClr>
                    </a:solidFill>
                  </a:tcPr>
                </a:tc>
                <a:extLst>
                  <a:ext uri="{0D108BD9-81ED-4DB2-BD59-A6C34878D82A}">
                    <a16:rowId xmlns:a16="http://schemas.microsoft.com/office/drawing/2014/main" val="1465750551"/>
                  </a:ext>
                </a:extLst>
              </a:tr>
              <a:tr h="370840">
                <a:tc>
                  <a:txBody>
                    <a:bodyPr/>
                    <a:lstStyle/>
                    <a:p>
                      <a:r>
                        <a:rPr lang="en-US" dirty="0"/>
                        <a:t>Spring Lake</a:t>
                      </a:r>
                    </a:p>
                  </a:txBody>
                  <a:tcPr>
                    <a:solidFill>
                      <a:schemeClr val="accent1">
                        <a:lumMod val="20000"/>
                        <a:lumOff val="80000"/>
                      </a:schemeClr>
                    </a:solidFill>
                  </a:tcPr>
                </a:tc>
                <a:tc>
                  <a:txBody>
                    <a:bodyPr/>
                    <a:lstStyle/>
                    <a:p>
                      <a:pPr algn="ctr"/>
                      <a:r>
                        <a:rPr lang="en-US" dirty="0"/>
                        <a:t>121.0%</a:t>
                      </a:r>
                    </a:p>
                  </a:txBody>
                  <a:tcPr>
                    <a:solidFill>
                      <a:schemeClr val="accent1">
                        <a:lumMod val="20000"/>
                        <a:lumOff val="80000"/>
                      </a:schemeClr>
                    </a:solidFill>
                  </a:tcPr>
                </a:tc>
                <a:tc>
                  <a:txBody>
                    <a:bodyPr/>
                    <a:lstStyle/>
                    <a:p>
                      <a:pPr algn="ctr"/>
                      <a:r>
                        <a:rPr lang="en-US" dirty="0"/>
                        <a:t>37.2%</a:t>
                      </a:r>
                    </a:p>
                  </a:txBody>
                  <a:tcPr>
                    <a:solidFill>
                      <a:schemeClr val="accent1">
                        <a:lumMod val="20000"/>
                        <a:lumOff val="80000"/>
                      </a:schemeClr>
                    </a:solidFill>
                  </a:tcPr>
                </a:tc>
                <a:tc>
                  <a:txBody>
                    <a:bodyPr/>
                    <a:lstStyle/>
                    <a:p>
                      <a:pPr algn="ctr"/>
                      <a:r>
                        <a:rPr lang="en-US" dirty="0"/>
                        <a:t>62.0%</a:t>
                      </a:r>
                    </a:p>
                  </a:txBody>
                  <a:tcPr>
                    <a:solidFill>
                      <a:schemeClr val="accent1">
                        <a:lumMod val="20000"/>
                        <a:lumOff val="80000"/>
                      </a:schemeClr>
                    </a:solidFill>
                  </a:tcPr>
                </a:tc>
                <a:extLst>
                  <a:ext uri="{0D108BD9-81ED-4DB2-BD59-A6C34878D82A}">
                    <a16:rowId xmlns:a16="http://schemas.microsoft.com/office/drawing/2014/main" val="504858631"/>
                  </a:ext>
                </a:extLst>
              </a:tr>
              <a:tr h="370840">
                <a:tc>
                  <a:txBody>
                    <a:bodyPr/>
                    <a:lstStyle/>
                    <a:p>
                      <a:r>
                        <a:rPr lang="en-US" dirty="0"/>
                        <a:t>Stedman</a:t>
                      </a:r>
                    </a:p>
                  </a:txBody>
                  <a:tcPr>
                    <a:solidFill>
                      <a:schemeClr val="accent1">
                        <a:lumMod val="40000"/>
                        <a:lumOff val="60000"/>
                      </a:schemeClr>
                    </a:solidFill>
                  </a:tcPr>
                </a:tc>
                <a:tc>
                  <a:txBody>
                    <a:bodyPr/>
                    <a:lstStyle/>
                    <a:p>
                      <a:pPr algn="ctr"/>
                      <a:r>
                        <a:rPr lang="en-US" dirty="0"/>
                        <a:t>77.3%</a:t>
                      </a:r>
                    </a:p>
                  </a:txBody>
                  <a:tcPr>
                    <a:solidFill>
                      <a:schemeClr val="accent1">
                        <a:lumMod val="40000"/>
                        <a:lumOff val="60000"/>
                      </a:schemeClr>
                    </a:solidFill>
                  </a:tcPr>
                </a:tc>
                <a:tc>
                  <a:txBody>
                    <a:bodyPr/>
                    <a:lstStyle/>
                    <a:p>
                      <a:pPr algn="ctr"/>
                      <a:r>
                        <a:rPr lang="en-US" dirty="0"/>
                        <a:t>22.6%</a:t>
                      </a:r>
                    </a:p>
                  </a:txBody>
                  <a:tcPr>
                    <a:solidFill>
                      <a:schemeClr val="accent1">
                        <a:lumMod val="40000"/>
                        <a:lumOff val="60000"/>
                      </a:schemeClr>
                    </a:solidFill>
                  </a:tcPr>
                </a:tc>
                <a:tc>
                  <a:txBody>
                    <a:bodyPr/>
                    <a:lstStyle/>
                    <a:p>
                      <a:pPr algn="ctr"/>
                      <a:r>
                        <a:rPr lang="en-US" dirty="0"/>
                        <a:t>62.6%</a:t>
                      </a:r>
                    </a:p>
                  </a:txBody>
                  <a:tcPr>
                    <a:solidFill>
                      <a:schemeClr val="accent1">
                        <a:lumMod val="40000"/>
                        <a:lumOff val="60000"/>
                      </a:schemeClr>
                    </a:solidFill>
                  </a:tcPr>
                </a:tc>
                <a:extLst>
                  <a:ext uri="{0D108BD9-81ED-4DB2-BD59-A6C34878D82A}">
                    <a16:rowId xmlns:a16="http://schemas.microsoft.com/office/drawing/2014/main" val="3127855495"/>
                  </a:ext>
                </a:extLst>
              </a:tr>
              <a:tr h="370840">
                <a:tc>
                  <a:txBody>
                    <a:bodyPr/>
                    <a:lstStyle/>
                    <a:p>
                      <a:r>
                        <a:rPr lang="en-US" dirty="0"/>
                        <a:t>Wade</a:t>
                      </a:r>
                    </a:p>
                  </a:txBody>
                  <a:tcPr>
                    <a:solidFill>
                      <a:schemeClr val="accent1">
                        <a:lumMod val="20000"/>
                        <a:lumOff val="80000"/>
                      </a:schemeClr>
                    </a:solidFill>
                  </a:tcPr>
                </a:tc>
                <a:tc>
                  <a:txBody>
                    <a:bodyPr/>
                    <a:lstStyle/>
                    <a:p>
                      <a:pPr algn="ctr"/>
                      <a:r>
                        <a:rPr lang="en-US" dirty="0"/>
                        <a:t>86.4%</a:t>
                      </a:r>
                    </a:p>
                  </a:txBody>
                  <a:tcPr>
                    <a:solidFill>
                      <a:schemeClr val="accent1">
                        <a:lumMod val="20000"/>
                        <a:lumOff val="80000"/>
                      </a:schemeClr>
                    </a:solidFill>
                  </a:tcPr>
                </a:tc>
                <a:tc>
                  <a:txBody>
                    <a:bodyPr/>
                    <a:lstStyle/>
                    <a:p>
                      <a:pPr algn="ctr"/>
                      <a:r>
                        <a:rPr lang="en-US" dirty="0"/>
                        <a:t>32.1%</a:t>
                      </a:r>
                    </a:p>
                  </a:txBody>
                  <a:tcPr>
                    <a:solidFill>
                      <a:schemeClr val="accent1">
                        <a:lumMod val="20000"/>
                        <a:lumOff val="80000"/>
                      </a:schemeClr>
                    </a:solidFill>
                  </a:tcPr>
                </a:tc>
                <a:tc>
                  <a:txBody>
                    <a:bodyPr/>
                    <a:lstStyle/>
                    <a:p>
                      <a:pPr algn="ctr"/>
                      <a:r>
                        <a:rPr lang="en-US" dirty="0"/>
                        <a:t>74.8%</a:t>
                      </a:r>
                    </a:p>
                  </a:txBody>
                  <a:tcPr>
                    <a:solidFill>
                      <a:schemeClr val="accent1">
                        <a:lumMod val="20000"/>
                        <a:lumOff val="80000"/>
                      </a:schemeClr>
                    </a:solidFill>
                  </a:tcPr>
                </a:tc>
                <a:extLst>
                  <a:ext uri="{0D108BD9-81ED-4DB2-BD59-A6C34878D82A}">
                    <a16:rowId xmlns:a16="http://schemas.microsoft.com/office/drawing/2014/main" val="408450359"/>
                  </a:ext>
                </a:extLst>
              </a:tr>
              <a:tr h="370840">
                <a:tc>
                  <a:txBody>
                    <a:bodyPr/>
                    <a:lstStyle/>
                    <a:p>
                      <a:r>
                        <a:rPr lang="en-US" dirty="0"/>
                        <a:t>Falcon</a:t>
                      </a:r>
                    </a:p>
                  </a:txBody>
                  <a:tcPr>
                    <a:solidFill>
                      <a:schemeClr val="accent1">
                        <a:lumMod val="40000"/>
                        <a:lumOff val="60000"/>
                      </a:schemeClr>
                    </a:solidFill>
                  </a:tcPr>
                </a:tc>
                <a:tc>
                  <a:txBody>
                    <a:bodyPr/>
                    <a:lstStyle/>
                    <a:p>
                      <a:pPr algn="ctr"/>
                      <a:r>
                        <a:rPr lang="en-US" dirty="0"/>
                        <a:t>103.6%</a:t>
                      </a:r>
                    </a:p>
                  </a:txBody>
                  <a:tcPr>
                    <a:solidFill>
                      <a:schemeClr val="accent1">
                        <a:lumMod val="40000"/>
                        <a:lumOff val="60000"/>
                      </a:schemeClr>
                    </a:solidFill>
                  </a:tcPr>
                </a:tc>
                <a:tc>
                  <a:txBody>
                    <a:bodyPr/>
                    <a:lstStyle/>
                    <a:p>
                      <a:pPr algn="ctr"/>
                      <a:r>
                        <a:rPr lang="en-US" dirty="0"/>
                        <a:t>25.8%</a:t>
                      </a:r>
                    </a:p>
                  </a:txBody>
                  <a:tcPr>
                    <a:solidFill>
                      <a:schemeClr val="accent1">
                        <a:lumMod val="40000"/>
                        <a:lumOff val="60000"/>
                      </a:schemeClr>
                    </a:solidFill>
                  </a:tcPr>
                </a:tc>
                <a:tc>
                  <a:txBody>
                    <a:bodyPr/>
                    <a:lstStyle/>
                    <a:p>
                      <a:pPr algn="ctr"/>
                      <a:r>
                        <a:rPr lang="en-US" dirty="0"/>
                        <a:t>57.7%</a:t>
                      </a:r>
                    </a:p>
                  </a:txBody>
                  <a:tcPr>
                    <a:solidFill>
                      <a:schemeClr val="accent1">
                        <a:lumMod val="40000"/>
                        <a:lumOff val="60000"/>
                      </a:schemeClr>
                    </a:solidFill>
                  </a:tcPr>
                </a:tc>
                <a:extLst>
                  <a:ext uri="{0D108BD9-81ED-4DB2-BD59-A6C34878D82A}">
                    <a16:rowId xmlns:a16="http://schemas.microsoft.com/office/drawing/2014/main" val="3865872613"/>
                  </a:ext>
                </a:extLst>
              </a:tr>
              <a:tr h="123613">
                <a:tc>
                  <a:txBody>
                    <a:bodyPr/>
                    <a:lstStyle/>
                    <a:p>
                      <a:r>
                        <a:rPr lang="en-US" dirty="0"/>
                        <a:t>Godwin</a:t>
                      </a:r>
                    </a:p>
                  </a:txBody>
                  <a:tcPr>
                    <a:solidFill>
                      <a:schemeClr val="accent1">
                        <a:lumMod val="20000"/>
                        <a:lumOff val="80000"/>
                      </a:schemeClr>
                    </a:solidFill>
                  </a:tcPr>
                </a:tc>
                <a:tc>
                  <a:txBody>
                    <a:bodyPr/>
                    <a:lstStyle/>
                    <a:p>
                      <a:pPr algn="ctr"/>
                      <a:r>
                        <a:rPr lang="en-US" dirty="0"/>
                        <a:t>116.1%</a:t>
                      </a:r>
                    </a:p>
                  </a:txBody>
                  <a:tcPr>
                    <a:solidFill>
                      <a:schemeClr val="accent1">
                        <a:lumMod val="20000"/>
                        <a:lumOff val="80000"/>
                      </a:schemeClr>
                    </a:solidFill>
                  </a:tcPr>
                </a:tc>
                <a:tc>
                  <a:txBody>
                    <a:bodyPr/>
                    <a:lstStyle/>
                    <a:p>
                      <a:pPr algn="ctr"/>
                      <a:r>
                        <a:rPr lang="en-US" dirty="0"/>
                        <a:t>47.2%</a:t>
                      </a:r>
                    </a:p>
                  </a:txBody>
                  <a:tcPr>
                    <a:solidFill>
                      <a:schemeClr val="accent1">
                        <a:lumMod val="20000"/>
                        <a:lumOff val="80000"/>
                      </a:schemeClr>
                    </a:solidFill>
                  </a:tcPr>
                </a:tc>
                <a:tc>
                  <a:txBody>
                    <a:bodyPr/>
                    <a:lstStyle/>
                    <a:p>
                      <a:pPr algn="ctr"/>
                      <a:r>
                        <a:rPr lang="en-US" dirty="0"/>
                        <a:t>107.0%</a:t>
                      </a:r>
                    </a:p>
                  </a:txBody>
                  <a:tcPr>
                    <a:solidFill>
                      <a:schemeClr val="accent1">
                        <a:lumMod val="20000"/>
                        <a:lumOff val="80000"/>
                      </a:schemeClr>
                    </a:solidFill>
                  </a:tcPr>
                </a:tc>
                <a:extLst>
                  <a:ext uri="{0D108BD9-81ED-4DB2-BD59-A6C34878D82A}">
                    <a16:rowId xmlns:a16="http://schemas.microsoft.com/office/drawing/2014/main" val="832942030"/>
                  </a:ext>
                </a:extLst>
              </a:tr>
              <a:tr h="242147">
                <a:tc>
                  <a:txBody>
                    <a:bodyPr/>
                    <a:lstStyle/>
                    <a:p>
                      <a:r>
                        <a:rPr lang="en-US" dirty="0"/>
                        <a:t>Linden</a:t>
                      </a:r>
                    </a:p>
                  </a:txBody>
                  <a:tcPr>
                    <a:solidFill>
                      <a:schemeClr val="accent1">
                        <a:lumMod val="40000"/>
                        <a:lumOff val="60000"/>
                      </a:schemeClr>
                    </a:solidFill>
                  </a:tcPr>
                </a:tc>
                <a:tc>
                  <a:txBody>
                    <a:bodyPr/>
                    <a:lstStyle/>
                    <a:p>
                      <a:pPr algn="ctr"/>
                      <a:r>
                        <a:rPr lang="en-US" dirty="0"/>
                        <a:t>96.4%</a:t>
                      </a:r>
                    </a:p>
                  </a:txBody>
                  <a:tcPr>
                    <a:solidFill>
                      <a:schemeClr val="accent1">
                        <a:lumMod val="40000"/>
                        <a:lumOff val="60000"/>
                      </a:schemeClr>
                    </a:solidFill>
                  </a:tcPr>
                </a:tc>
                <a:tc>
                  <a:txBody>
                    <a:bodyPr/>
                    <a:lstStyle/>
                    <a:p>
                      <a:pPr algn="ctr"/>
                      <a:r>
                        <a:rPr lang="en-US" dirty="0"/>
                        <a:t>27.7%</a:t>
                      </a:r>
                    </a:p>
                  </a:txBody>
                  <a:tcPr>
                    <a:solidFill>
                      <a:schemeClr val="accent1">
                        <a:lumMod val="40000"/>
                        <a:lumOff val="60000"/>
                      </a:schemeClr>
                    </a:solidFill>
                  </a:tcPr>
                </a:tc>
                <a:tc>
                  <a:txBody>
                    <a:bodyPr/>
                    <a:lstStyle/>
                    <a:p>
                      <a:pPr algn="ctr"/>
                      <a:r>
                        <a:rPr lang="en-US" dirty="0"/>
                        <a:t>73.0%</a:t>
                      </a:r>
                    </a:p>
                  </a:txBody>
                  <a:tcPr>
                    <a:solidFill>
                      <a:schemeClr val="accent1">
                        <a:lumMod val="40000"/>
                        <a:lumOff val="60000"/>
                      </a:schemeClr>
                    </a:solidFill>
                  </a:tcPr>
                </a:tc>
                <a:extLst>
                  <a:ext uri="{0D108BD9-81ED-4DB2-BD59-A6C34878D82A}">
                    <a16:rowId xmlns:a16="http://schemas.microsoft.com/office/drawing/2014/main" val="3351266359"/>
                  </a:ext>
                </a:extLst>
              </a:tr>
              <a:tr h="123613">
                <a:tc>
                  <a:txBody>
                    <a:bodyPr/>
                    <a:lstStyle/>
                    <a:p>
                      <a:r>
                        <a:rPr lang="en-US" dirty="0"/>
                        <a:t>Eastover</a:t>
                      </a:r>
                    </a:p>
                  </a:txBody>
                  <a:tcPr>
                    <a:solidFill>
                      <a:schemeClr val="accent1">
                        <a:lumMod val="20000"/>
                        <a:lumOff val="80000"/>
                      </a:schemeClr>
                    </a:solidFill>
                  </a:tcPr>
                </a:tc>
                <a:tc>
                  <a:txBody>
                    <a:bodyPr/>
                    <a:lstStyle/>
                    <a:p>
                      <a:pPr algn="ctr"/>
                      <a:r>
                        <a:rPr lang="en-US" dirty="0"/>
                        <a:t>72.1%</a:t>
                      </a:r>
                    </a:p>
                  </a:txBody>
                  <a:tcPr>
                    <a:solidFill>
                      <a:schemeClr val="accent1">
                        <a:lumMod val="20000"/>
                        <a:lumOff val="80000"/>
                      </a:schemeClr>
                    </a:solidFill>
                  </a:tcPr>
                </a:tc>
                <a:tc>
                  <a:txBody>
                    <a:bodyPr/>
                    <a:lstStyle/>
                    <a:p>
                      <a:pPr algn="ctr"/>
                      <a:r>
                        <a:rPr lang="en-US" dirty="0"/>
                        <a:t>22.1%</a:t>
                      </a:r>
                    </a:p>
                  </a:txBody>
                  <a:tcPr>
                    <a:solidFill>
                      <a:schemeClr val="accent1">
                        <a:lumMod val="20000"/>
                        <a:lumOff val="80000"/>
                      </a:schemeClr>
                    </a:solidFill>
                  </a:tcPr>
                </a:tc>
                <a:tc>
                  <a:txBody>
                    <a:bodyPr/>
                    <a:lstStyle/>
                    <a:p>
                      <a:pPr algn="ctr"/>
                      <a:r>
                        <a:rPr lang="en-US" dirty="0"/>
                        <a:t>64.9%</a:t>
                      </a:r>
                    </a:p>
                  </a:txBody>
                  <a:tcPr>
                    <a:solidFill>
                      <a:schemeClr val="accent1">
                        <a:lumMod val="20000"/>
                        <a:lumOff val="80000"/>
                      </a:schemeClr>
                    </a:solidFill>
                  </a:tcPr>
                </a:tc>
                <a:extLst>
                  <a:ext uri="{0D108BD9-81ED-4DB2-BD59-A6C34878D82A}">
                    <a16:rowId xmlns:a16="http://schemas.microsoft.com/office/drawing/2014/main" val="1965391610"/>
                  </a:ext>
                </a:extLst>
              </a:tr>
            </a:tbl>
          </a:graphicData>
        </a:graphic>
      </p:graphicFrame>
    </p:spTree>
    <p:extLst>
      <p:ext uri="{BB962C8B-B14F-4D97-AF65-F5344CB8AC3E}">
        <p14:creationId xmlns:p14="http://schemas.microsoft.com/office/powerpoint/2010/main" val="382984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0E90F-68FB-E4F4-A989-C0CB8E725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30D13-AEEA-93BC-F694-7F45FBC49BA4}"/>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Communicating with Taxpayers</a:t>
            </a:r>
          </a:p>
        </p:txBody>
      </p:sp>
      <p:sp>
        <p:nvSpPr>
          <p:cNvPr id="3" name="Content Placeholder 2">
            <a:extLst>
              <a:ext uri="{FF2B5EF4-FFF2-40B4-BE49-F238E27FC236}">
                <a16:creationId xmlns:a16="http://schemas.microsoft.com/office/drawing/2014/main" id="{4A60AFE0-BAE8-A9A2-0F96-6CEA0AC31903}"/>
              </a:ext>
            </a:extLst>
          </p:cNvPr>
          <p:cNvSpPr>
            <a:spLocks noGrp="1"/>
          </p:cNvSpPr>
          <p:nvPr>
            <p:ph idx="1"/>
          </p:nvPr>
        </p:nvSpPr>
        <p:spPr>
          <a:xfrm>
            <a:off x="1374347" y="1110344"/>
            <a:ext cx="9301065" cy="5047860"/>
          </a:xfrm>
        </p:spPr>
        <p:txBody>
          <a:bodyPr/>
          <a:lstStyle/>
          <a:p>
            <a:pPr algn="just">
              <a:lnSpc>
                <a:spcPct val="100000"/>
              </a:lnSpc>
              <a:spcBef>
                <a:spcPts val="0"/>
              </a:spcBef>
            </a:pPr>
            <a:r>
              <a:rPr lang="en-US" sz="2400" dirty="0">
                <a:latin typeface="Tw Cen MT" panose="020B0602020104020603" pitchFamily="34" charset="0"/>
              </a:rPr>
              <a:t>The Tax Valuation Notice</a:t>
            </a:r>
          </a:p>
          <a:p>
            <a:pPr marL="640080" algn="just">
              <a:lnSpc>
                <a:spcPct val="100000"/>
              </a:lnSpc>
              <a:spcBef>
                <a:spcPts val="0"/>
              </a:spcBef>
              <a:buFont typeface="Wingdings" panose="05000000000000000000" pitchFamily="2" charset="2"/>
              <a:buChar char="Ø"/>
            </a:pPr>
            <a:r>
              <a:rPr lang="en-US" sz="2000" dirty="0">
                <a:latin typeface="Tw Cen MT" panose="020B0602020104020603" pitchFamily="34" charset="0"/>
              </a:rPr>
              <a:t>Being Mailed on February 21</a:t>
            </a:r>
            <a:r>
              <a:rPr lang="en-US" sz="2000" baseline="30000" dirty="0">
                <a:latin typeface="Tw Cen MT" panose="020B0602020104020603" pitchFamily="34" charset="0"/>
              </a:rPr>
              <a:t>st</a:t>
            </a:r>
            <a:endParaRPr lang="en-US" sz="2000" dirty="0">
              <a:latin typeface="Tw Cen MT" panose="020B0602020104020603" pitchFamily="34" charset="0"/>
            </a:endParaRPr>
          </a:p>
          <a:p>
            <a:pPr marL="640080" algn="just">
              <a:lnSpc>
                <a:spcPct val="100000"/>
              </a:lnSpc>
              <a:spcBef>
                <a:spcPts val="0"/>
              </a:spcBef>
              <a:buFont typeface="Wingdings" panose="05000000000000000000" pitchFamily="2" charset="2"/>
              <a:buChar char="Ø"/>
            </a:pPr>
            <a:r>
              <a:rPr lang="en-US" sz="2000" dirty="0">
                <a:latin typeface="Tw Cen MT" panose="020B0602020104020603" pitchFamily="34" charset="0"/>
              </a:rPr>
              <a:t>2025 Value &amp; Legal Description (Both Sides)</a:t>
            </a:r>
          </a:p>
          <a:p>
            <a:pPr marL="640080" algn="just">
              <a:lnSpc>
                <a:spcPct val="100000"/>
              </a:lnSpc>
              <a:spcBef>
                <a:spcPts val="0"/>
              </a:spcBef>
              <a:buFont typeface="Wingdings" panose="05000000000000000000" pitchFamily="2" charset="2"/>
              <a:buChar char="Ø"/>
            </a:pPr>
            <a:r>
              <a:rPr lang="en-US" sz="2000" dirty="0">
                <a:latin typeface="Tw Cen MT" panose="020B0602020104020603" pitchFamily="34" charset="0"/>
              </a:rPr>
              <a:t>Where to find information on the website (Front)</a:t>
            </a:r>
          </a:p>
          <a:p>
            <a:pPr marL="640080" algn="just">
              <a:lnSpc>
                <a:spcPct val="100000"/>
              </a:lnSpc>
              <a:spcBef>
                <a:spcPts val="0"/>
              </a:spcBef>
              <a:buFont typeface="Wingdings" panose="05000000000000000000" pitchFamily="2" charset="2"/>
              <a:buChar char="Ø"/>
            </a:pPr>
            <a:r>
              <a:rPr lang="en-US" sz="2000" dirty="0">
                <a:latin typeface="Tw Cen MT" panose="020B0602020104020603" pitchFamily="34" charset="0"/>
              </a:rPr>
              <a:t>Instructions on how to submit an informal appeal (Front)</a:t>
            </a:r>
          </a:p>
          <a:p>
            <a:pPr marL="640080" algn="just">
              <a:lnSpc>
                <a:spcPct val="110000"/>
              </a:lnSpc>
              <a:spcBef>
                <a:spcPts val="0"/>
              </a:spcBef>
              <a:spcAft>
                <a:spcPts val="1800"/>
              </a:spcAft>
              <a:buFont typeface="Wingdings" panose="05000000000000000000" pitchFamily="2" charset="2"/>
              <a:buChar char="Ø"/>
            </a:pPr>
            <a:r>
              <a:rPr lang="en-US" sz="2000" dirty="0">
                <a:latin typeface="Tw Cen MT" panose="020B0602020104020603" pitchFamily="34" charset="0"/>
              </a:rPr>
              <a:t>An “Informal Appeal Form” (Back)</a:t>
            </a:r>
          </a:p>
          <a:p>
            <a:pPr algn="just">
              <a:lnSpc>
                <a:spcPct val="110000"/>
              </a:lnSpc>
              <a:spcBef>
                <a:spcPts val="0"/>
              </a:spcBef>
              <a:spcAft>
                <a:spcPts val="1200"/>
              </a:spcAft>
            </a:pPr>
            <a:r>
              <a:rPr lang="en-US" sz="2400" dirty="0">
                <a:latin typeface="Tw Cen MT" panose="020B0602020104020603" pitchFamily="34" charset="0"/>
              </a:rPr>
              <a:t>“Frequently Asked Questions” Brochure</a:t>
            </a:r>
          </a:p>
          <a:p>
            <a:pPr algn="just">
              <a:lnSpc>
                <a:spcPct val="110000"/>
              </a:lnSpc>
              <a:spcBef>
                <a:spcPts val="0"/>
              </a:spcBef>
              <a:spcAft>
                <a:spcPts val="1200"/>
              </a:spcAft>
            </a:pPr>
            <a:r>
              <a:rPr lang="en-US" sz="2400" dirty="0">
                <a:latin typeface="Tw Cen MT" panose="020B0602020104020603" pitchFamily="34" charset="0"/>
              </a:rPr>
              <a:t>Call Center available to answer questions </a:t>
            </a:r>
          </a:p>
          <a:p>
            <a:pPr algn="just">
              <a:lnSpc>
                <a:spcPct val="110000"/>
              </a:lnSpc>
              <a:spcBef>
                <a:spcPts val="0"/>
              </a:spcBef>
              <a:spcAft>
                <a:spcPts val="1200"/>
              </a:spcAft>
            </a:pPr>
            <a:r>
              <a:rPr lang="en-US" sz="2400" dirty="0">
                <a:latin typeface="Tw Cen MT" panose="020B0602020104020603" pitchFamily="34" charset="0"/>
              </a:rPr>
              <a:t>Press Releases will be sent out (when mailed, appeals, deadlines)</a:t>
            </a:r>
          </a:p>
          <a:p>
            <a:pPr algn="just">
              <a:lnSpc>
                <a:spcPct val="110000"/>
              </a:lnSpc>
              <a:spcBef>
                <a:spcPts val="0"/>
              </a:spcBef>
              <a:spcAft>
                <a:spcPts val="1200"/>
              </a:spcAft>
            </a:pPr>
            <a:r>
              <a:rPr lang="en-US" sz="2400" dirty="0">
                <a:latin typeface="Tw Cen MT" panose="020B0602020104020603" pitchFamily="34" charset="0"/>
              </a:rPr>
              <a:t>Reappraisal Information Page on the Tax Website</a:t>
            </a:r>
            <a:endParaRPr lang="en-US" sz="2000" dirty="0">
              <a:latin typeface="Tw Cen MT" panose="020B0602020104020603" pitchFamily="34" charset="0"/>
            </a:endParaRPr>
          </a:p>
          <a:p>
            <a:pPr algn="just">
              <a:lnSpc>
                <a:spcPct val="110000"/>
              </a:lnSpc>
              <a:spcBef>
                <a:spcPts val="0"/>
              </a:spcBef>
              <a:spcAft>
                <a:spcPts val="1800"/>
              </a:spcAft>
            </a:pPr>
            <a:r>
              <a:rPr lang="en-US" sz="2400" dirty="0">
                <a:latin typeface="Tw Cen MT" panose="020B0602020104020603" pitchFamily="34" charset="0"/>
              </a:rPr>
              <a:t>Videos on the Tax Website</a:t>
            </a:r>
          </a:p>
        </p:txBody>
      </p:sp>
      <p:pic>
        <p:nvPicPr>
          <p:cNvPr id="4" name="Picture 3">
            <a:extLst>
              <a:ext uri="{FF2B5EF4-FFF2-40B4-BE49-F238E27FC236}">
                <a16:creationId xmlns:a16="http://schemas.microsoft.com/office/drawing/2014/main" id="{BDDC68F0-A020-1BBB-335F-5D29986B7420}"/>
              </a:ext>
            </a:extLst>
          </p:cNvPr>
          <p:cNvPicPr>
            <a:picLocks noChangeAspect="1"/>
          </p:cNvPicPr>
          <p:nvPr/>
        </p:nvPicPr>
        <p:blipFill>
          <a:blip r:embed="rId3"/>
          <a:stretch>
            <a:fillRect/>
          </a:stretch>
        </p:blipFill>
        <p:spPr>
          <a:xfrm>
            <a:off x="8122152" y="5027645"/>
            <a:ext cx="984525" cy="984525"/>
          </a:xfrm>
          <a:prstGeom prst="rect">
            <a:avLst/>
          </a:prstGeom>
        </p:spPr>
      </p:pic>
    </p:spTree>
    <p:extLst>
      <p:ext uri="{BB962C8B-B14F-4D97-AF65-F5344CB8AC3E}">
        <p14:creationId xmlns:p14="http://schemas.microsoft.com/office/powerpoint/2010/main" val="95061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3073E-8E61-746A-E5F9-BFB9268C97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CEB12-A1A8-D9FC-F0AC-7BE8FE493E10}"/>
              </a:ext>
            </a:extLst>
          </p:cNvPr>
          <p:cNvSpPr>
            <a:spLocks noGrp="1"/>
          </p:cNvSpPr>
          <p:nvPr>
            <p:ph type="title"/>
          </p:nvPr>
        </p:nvSpPr>
        <p:spPr>
          <a:xfrm>
            <a:off x="838200" y="365126"/>
            <a:ext cx="10515600" cy="836354"/>
          </a:xfrm>
        </p:spPr>
        <p:txBody>
          <a:bodyPr/>
          <a:lstStyle/>
          <a:p>
            <a:pPr algn="ctr"/>
            <a:r>
              <a:rPr lang="en-US" u="sng" dirty="0">
                <a:solidFill>
                  <a:srgbClr val="FFC000"/>
                </a:solidFill>
                <a:latin typeface="Tw Cen MT" panose="020B0602020104020603" pitchFamily="34" charset="0"/>
              </a:rPr>
              <a:t>Frequently Asked Questions Brochure</a:t>
            </a:r>
          </a:p>
        </p:txBody>
      </p:sp>
      <p:sp>
        <p:nvSpPr>
          <p:cNvPr id="3" name="Content Placeholder 2">
            <a:extLst>
              <a:ext uri="{FF2B5EF4-FFF2-40B4-BE49-F238E27FC236}">
                <a16:creationId xmlns:a16="http://schemas.microsoft.com/office/drawing/2014/main" id="{93571494-6A5C-F55C-933A-496DB8467A5A}"/>
              </a:ext>
            </a:extLst>
          </p:cNvPr>
          <p:cNvSpPr>
            <a:spLocks noGrp="1"/>
          </p:cNvSpPr>
          <p:nvPr>
            <p:ph idx="1"/>
          </p:nvPr>
        </p:nvSpPr>
        <p:spPr>
          <a:xfrm>
            <a:off x="1445468" y="1471851"/>
            <a:ext cx="7367964" cy="4301628"/>
          </a:xfrm>
        </p:spPr>
        <p:txBody>
          <a:bodyPr/>
          <a:lstStyle/>
          <a:p>
            <a:pPr algn="just">
              <a:lnSpc>
                <a:spcPct val="110000"/>
              </a:lnSpc>
              <a:spcBef>
                <a:spcPts val="0"/>
              </a:spcBef>
              <a:spcAft>
                <a:spcPts val="600"/>
              </a:spcAft>
            </a:pPr>
            <a:r>
              <a:rPr lang="en-US" sz="2400" dirty="0">
                <a:latin typeface="Tw Cen MT" panose="020B0602020104020603" pitchFamily="34" charset="0"/>
              </a:rPr>
              <a:t>Included in each “Valuation Notice”</a:t>
            </a:r>
          </a:p>
          <a:p>
            <a:pPr algn="just">
              <a:lnSpc>
                <a:spcPct val="110000"/>
              </a:lnSpc>
              <a:spcBef>
                <a:spcPts val="0"/>
              </a:spcBef>
              <a:spcAft>
                <a:spcPts val="600"/>
              </a:spcAft>
            </a:pPr>
            <a:r>
              <a:rPr lang="en-US" sz="2400" dirty="0">
                <a:latin typeface="Tw Cen MT" panose="020B0602020104020603" pitchFamily="34" charset="0"/>
              </a:rPr>
              <a:t>Answers questions like:</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What does the Valuation Notice mean?</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What is revaluation?</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Who decides the value of my property?</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What is market value?</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What can I do if I disagree with the assessed value of my property?</a:t>
            </a:r>
          </a:p>
          <a:p>
            <a:pPr marL="640080" algn="just">
              <a:lnSpc>
                <a:spcPct val="100000"/>
              </a:lnSpc>
              <a:spcBef>
                <a:spcPts val="0"/>
              </a:spcBef>
              <a:spcAft>
                <a:spcPts val="1000"/>
              </a:spcAft>
              <a:buFont typeface="Wingdings" panose="05000000000000000000" pitchFamily="2" charset="2"/>
              <a:buChar char="Ø"/>
            </a:pPr>
            <a:r>
              <a:rPr lang="en-US" sz="1800" dirty="0">
                <a:latin typeface="Tw Cen MT" panose="020B0602020104020603" pitchFamily="34" charset="0"/>
              </a:rPr>
              <a:t>What happens after I appeal?</a:t>
            </a:r>
          </a:p>
          <a:p>
            <a:pPr marL="411480" indent="0" algn="just">
              <a:lnSpc>
                <a:spcPct val="100000"/>
              </a:lnSpc>
              <a:spcBef>
                <a:spcPts val="0"/>
              </a:spcBef>
              <a:spcAft>
                <a:spcPts val="600"/>
              </a:spcAft>
              <a:buNone/>
            </a:pPr>
            <a:endParaRPr lang="en-US" sz="1800" dirty="0">
              <a:latin typeface="Tw Cen MT" panose="020B0602020104020603" pitchFamily="34" charset="0"/>
            </a:endParaRPr>
          </a:p>
        </p:txBody>
      </p:sp>
      <p:pic>
        <p:nvPicPr>
          <p:cNvPr id="5" name="Picture 4" descr="A book with a picture of a house on it&#10;&#10;Description automatically generated with low confidence">
            <a:extLst>
              <a:ext uri="{FF2B5EF4-FFF2-40B4-BE49-F238E27FC236}">
                <a16:creationId xmlns:a16="http://schemas.microsoft.com/office/drawing/2014/main" id="{34E85894-2FEB-5457-BF55-FE237F48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10050" y="2015777"/>
            <a:ext cx="4033208" cy="2826446"/>
          </a:xfrm>
          <a:prstGeom prst="rect">
            <a:avLst/>
          </a:prstGeom>
        </p:spPr>
      </p:pic>
    </p:spTree>
    <p:extLst>
      <p:ext uri="{BB962C8B-B14F-4D97-AF65-F5344CB8AC3E}">
        <p14:creationId xmlns:p14="http://schemas.microsoft.com/office/powerpoint/2010/main" val="39830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B902-1104-3132-BE3A-2D31023DC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822D92-C6DB-552D-6DEF-0F2E9D6075E3}"/>
              </a:ext>
            </a:extLst>
          </p:cNvPr>
          <p:cNvSpPr>
            <a:spLocks noGrp="1"/>
          </p:cNvSpPr>
          <p:nvPr>
            <p:ph type="title"/>
          </p:nvPr>
        </p:nvSpPr>
        <p:spPr>
          <a:xfrm>
            <a:off x="838200" y="365126"/>
            <a:ext cx="10515600" cy="869544"/>
          </a:xfrm>
        </p:spPr>
        <p:txBody>
          <a:bodyPr/>
          <a:lstStyle/>
          <a:p>
            <a:pPr algn="ctr"/>
            <a:r>
              <a:rPr lang="en-US" u="sng" dirty="0">
                <a:solidFill>
                  <a:srgbClr val="FFC000"/>
                </a:solidFill>
                <a:latin typeface="Tw Cen MT" panose="020B0602020104020603" pitchFamily="34" charset="0"/>
              </a:rPr>
              <a:t>Revaluation Call Center</a:t>
            </a:r>
          </a:p>
        </p:txBody>
      </p:sp>
      <p:sp>
        <p:nvSpPr>
          <p:cNvPr id="3" name="Content Placeholder 2">
            <a:extLst>
              <a:ext uri="{FF2B5EF4-FFF2-40B4-BE49-F238E27FC236}">
                <a16:creationId xmlns:a16="http://schemas.microsoft.com/office/drawing/2014/main" id="{8DA31601-DA26-312B-8B17-CAD7CF9FD7FB}"/>
              </a:ext>
            </a:extLst>
          </p:cNvPr>
          <p:cNvSpPr>
            <a:spLocks noGrp="1"/>
          </p:cNvSpPr>
          <p:nvPr>
            <p:ph idx="1"/>
          </p:nvPr>
        </p:nvSpPr>
        <p:spPr>
          <a:xfrm>
            <a:off x="1445467" y="1146064"/>
            <a:ext cx="9301065" cy="4867053"/>
          </a:xfrm>
        </p:spPr>
        <p:txBody>
          <a:bodyPr/>
          <a:lstStyle/>
          <a:p>
            <a:pPr marL="0" indent="0" algn="just">
              <a:lnSpc>
                <a:spcPct val="110000"/>
              </a:lnSpc>
              <a:spcBef>
                <a:spcPts val="0"/>
              </a:spcBef>
              <a:spcAft>
                <a:spcPts val="1800"/>
              </a:spcAft>
              <a:buNone/>
            </a:pPr>
            <a:r>
              <a:rPr lang="en-US" sz="2400" dirty="0">
                <a:latin typeface="Tw Cen MT" panose="020B0602020104020603" pitchFamily="34" charset="0"/>
              </a:rPr>
              <a:t>Call Center available:  February 24 – March 24</a:t>
            </a:r>
          </a:p>
          <a:p>
            <a:pPr marL="800100" indent="-342900" algn="just">
              <a:lnSpc>
                <a:spcPct val="110000"/>
              </a:lnSpc>
              <a:spcBef>
                <a:spcPts val="0"/>
              </a:spcBef>
              <a:spcAft>
                <a:spcPts val="600"/>
              </a:spcAft>
            </a:pPr>
            <a:r>
              <a:rPr lang="en-US" sz="2400" dirty="0">
                <a:latin typeface="Tw Cen MT" panose="020B0602020104020603" pitchFamily="34" charset="0"/>
              </a:rPr>
              <a:t>Call Center Number: 910-678-7800</a:t>
            </a:r>
          </a:p>
          <a:p>
            <a:pPr marL="800100" indent="-342900" algn="just">
              <a:lnSpc>
                <a:spcPct val="110000"/>
              </a:lnSpc>
              <a:spcBef>
                <a:spcPts val="0"/>
              </a:spcBef>
              <a:spcAft>
                <a:spcPts val="600"/>
              </a:spcAft>
            </a:pPr>
            <a:r>
              <a:rPr lang="en-US" sz="2400" dirty="0">
                <a:latin typeface="Tw Cen MT" panose="020B0602020104020603" pitchFamily="34" charset="0"/>
              </a:rPr>
              <a:t>8:00-5:00 (Mon, Wed, Fri) &amp; 8:00-7:00 (Tue, Thu)</a:t>
            </a:r>
          </a:p>
          <a:p>
            <a:pPr marL="800100" indent="-342900" algn="just">
              <a:lnSpc>
                <a:spcPct val="110000"/>
              </a:lnSpc>
              <a:spcBef>
                <a:spcPts val="0"/>
              </a:spcBef>
              <a:spcAft>
                <a:spcPts val="600"/>
              </a:spcAft>
            </a:pPr>
            <a:r>
              <a:rPr lang="en-US" sz="2400" dirty="0">
                <a:latin typeface="Tw Cen MT" panose="020B0602020104020603" pitchFamily="34" charset="0"/>
              </a:rPr>
              <a:t>Appraisers in the Call Center will be able to:</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Explain the reappraisal process</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Review the Tax Valuation Notice and property record card</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Answer basic questions about the assessed value</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Schedule an appointment to meet with an appraiser</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Explain how to submit a written informal appeal</a:t>
            </a:r>
          </a:p>
          <a:p>
            <a:pPr marL="12573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Explain what information will help the taxpayer support their appeal</a:t>
            </a:r>
          </a:p>
        </p:txBody>
      </p:sp>
    </p:spTree>
    <p:extLst>
      <p:ext uri="{BB962C8B-B14F-4D97-AF65-F5344CB8AC3E}">
        <p14:creationId xmlns:p14="http://schemas.microsoft.com/office/powerpoint/2010/main" val="413326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55217-FC78-6B04-0C11-725E6840F8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112595-419A-B31F-87B1-219BFDF2EE98}"/>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Appeal Support</a:t>
            </a:r>
          </a:p>
        </p:txBody>
      </p:sp>
      <p:sp>
        <p:nvSpPr>
          <p:cNvPr id="3" name="Content Placeholder 2">
            <a:extLst>
              <a:ext uri="{FF2B5EF4-FFF2-40B4-BE49-F238E27FC236}">
                <a16:creationId xmlns:a16="http://schemas.microsoft.com/office/drawing/2014/main" id="{388E751F-0D5B-CD15-1CFB-2DEDEEA5EA2A}"/>
              </a:ext>
            </a:extLst>
          </p:cNvPr>
          <p:cNvSpPr>
            <a:spLocks noGrp="1"/>
          </p:cNvSpPr>
          <p:nvPr>
            <p:ph idx="1"/>
          </p:nvPr>
        </p:nvSpPr>
        <p:spPr>
          <a:xfrm>
            <a:off x="1445467" y="1110344"/>
            <a:ext cx="10619015" cy="5103844"/>
          </a:xfrm>
        </p:spPr>
        <p:txBody>
          <a:bodyPr/>
          <a:lstStyle/>
          <a:p>
            <a:pPr>
              <a:lnSpc>
                <a:spcPct val="110000"/>
              </a:lnSpc>
              <a:spcBef>
                <a:spcPts val="0"/>
              </a:spcBef>
              <a:spcAft>
                <a:spcPts val="600"/>
              </a:spcAft>
            </a:pPr>
            <a:r>
              <a:rPr lang="en-US" sz="2400" dirty="0">
                <a:latin typeface="Tw Cen MT" panose="020B0602020104020603" pitchFamily="34" charset="0"/>
              </a:rPr>
              <a:t>Property Owners are requested to take these steps before appealing: </a:t>
            </a:r>
          </a:p>
          <a:p>
            <a:pPr marL="914400">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Review our records for their property and report any updates;</a:t>
            </a:r>
          </a:p>
          <a:p>
            <a:pPr marL="914400">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Compare their tax value with actual sales prices of similar properties; and </a:t>
            </a:r>
          </a:p>
          <a:p>
            <a:pPr marL="914400">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If they believe their property value is incorrect, they are encouraged to submit an informal appeal.</a:t>
            </a:r>
          </a:p>
          <a:p>
            <a:pPr marL="914400">
              <a:lnSpc>
                <a:spcPct val="110000"/>
              </a:lnSpc>
              <a:spcBef>
                <a:spcPts val="0"/>
              </a:spcBef>
              <a:spcAft>
                <a:spcPts val="600"/>
              </a:spcAft>
              <a:buFont typeface="Wingdings" panose="05000000000000000000" pitchFamily="2" charset="2"/>
              <a:buChar char="Ø"/>
            </a:pPr>
            <a:r>
              <a:rPr lang="en-US" sz="1600" i="1" dirty="0">
                <a:solidFill>
                  <a:schemeClr val="accent5">
                    <a:lumMod val="75000"/>
                  </a:schemeClr>
                </a:solidFill>
                <a:latin typeface="Tw Cen MT" panose="020B0602020104020603" pitchFamily="34" charset="0"/>
              </a:rPr>
              <a:t>NOTE:  Property records can be reviewed at the public website  </a:t>
            </a:r>
            <a:r>
              <a:rPr lang="en-US" sz="1400" i="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https://taxpwa.co.cumberland.nc.us/camapwa/</a:t>
            </a:r>
            <a:r>
              <a:rPr lang="en-US" sz="1400" i="1" dirty="0">
                <a:effectLst/>
                <a:latin typeface="Aptos" panose="020B0004020202020204" pitchFamily="34" charset="0"/>
                <a:ea typeface="Aptos" panose="020B0004020202020204" pitchFamily="34" charset="0"/>
                <a:cs typeface="Aptos" panose="020B0004020202020204" pitchFamily="34" charset="0"/>
              </a:rPr>
              <a:t> </a:t>
            </a:r>
            <a:r>
              <a:rPr lang="en-US" sz="1600" i="1" dirty="0">
                <a:solidFill>
                  <a:schemeClr val="accent5">
                    <a:lumMod val="75000"/>
                  </a:schemeClr>
                </a:solidFill>
                <a:latin typeface="Tw Cen MT" panose="020B0602020104020603" pitchFamily="34" charset="0"/>
              </a:rPr>
              <a:t>or by talking with an appraiser through the call center or coming into the office.</a:t>
            </a:r>
          </a:p>
          <a:p>
            <a:pPr>
              <a:lnSpc>
                <a:spcPct val="110000"/>
              </a:lnSpc>
              <a:spcBef>
                <a:spcPts val="0"/>
              </a:spcBef>
              <a:spcAft>
                <a:spcPts val="600"/>
              </a:spcAft>
            </a:pPr>
            <a:r>
              <a:rPr lang="en-US" sz="2400" dirty="0">
                <a:latin typeface="Tw Cen MT" panose="020B0602020104020603" pitchFamily="34" charset="0"/>
              </a:rPr>
              <a:t>Residential documentation that supports a different value includes:</a:t>
            </a:r>
          </a:p>
          <a:p>
            <a:pPr marL="914400" lvl="1"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Recent fee appraisal</a:t>
            </a:r>
          </a:p>
          <a:p>
            <a:pPr marL="914400" lvl="1"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Comparative Market Analysis</a:t>
            </a:r>
          </a:p>
          <a:p>
            <a:pPr marL="914400" lvl="1"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Comparable sales data collected by property owner</a:t>
            </a:r>
          </a:p>
          <a:p>
            <a:pPr marL="914400" lvl="1"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Pictures showing the condition of the property</a:t>
            </a:r>
          </a:p>
          <a:p>
            <a:pPr marL="914400" lvl="2" indent="0" algn="just">
              <a:lnSpc>
                <a:spcPct val="110000"/>
              </a:lnSpc>
              <a:spcBef>
                <a:spcPts val="0"/>
              </a:spcBef>
              <a:spcAft>
                <a:spcPts val="1800"/>
              </a:spcAft>
              <a:buNone/>
            </a:pPr>
            <a:endParaRPr lang="en-US" dirty="0">
              <a:latin typeface="Tw Cen MT" panose="020B0602020104020603" pitchFamily="34" charset="0"/>
            </a:endParaRPr>
          </a:p>
        </p:txBody>
      </p:sp>
    </p:spTree>
    <p:extLst>
      <p:ext uri="{BB962C8B-B14F-4D97-AF65-F5344CB8AC3E}">
        <p14:creationId xmlns:p14="http://schemas.microsoft.com/office/powerpoint/2010/main" val="106108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21C4-6563-93A7-2DF2-ABBCE829E4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AADF1-89C0-B8E4-25A9-12E66ECAA361}"/>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Appeal Support (cont.)</a:t>
            </a:r>
          </a:p>
        </p:txBody>
      </p:sp>
      <p:sp>
        <p:nvSpPr>
          <p:cNvPr id="3" name="Content Placeholder 2">
            <a:extLst>
              <a:ext uri="{FF2B5EF4-FFF2-40B4-BE49-F238E27FC236}">
                <a16:creationId xmlns:a16="http://schemas.microsoft.com/office/drawing/2014/main" id="{5FB204E5-E4A9-E53D-4C6B-0A9C028CEDA9}"/>
              </a:ext>
            </a:extLst>
          </p:cNvPr>
          <p:cNvSpPr>
            <a:spLocks noGrp="1"/>
          </p:cNvSpPr>
          <p:nvPr>
            <p:ph idx="1"/>
          </p:nvPr>
        </p:nvSpPr>
        <p:spPr>
          <a:xfrm>
            <a:off x="1236640" y="1114902"/>
            <a:ext cx="9718719" cy="5103844"/>
          </a:xfrm>
        </p:spPr>
        <p:txBody>
          <a:bodyPr/>
          <a:lstStyle/>
          <a:p>
            <a:pPr>
              <a:lnSpc>
                <a:spcPct val="110000"/>
              </a:lnSpc>
              <a:spcBef>
                <a:spcPts val="0"/>
              </a:spcBef>
              <a:spcAft>
                <a:spcPts val="600"/>
              </a:spcAft>
            </a:pPr>
            <a:r>
              <a:rPr lang="en-US" sz="2400" dirty="0">
                <a:latin typeface="Tw Cen MT" panose="020B0602020104020603" pitchFamily="34" charset="0"/>
              </a:rPr>
              <a:t>Commercial documentation that supports a different value includes:</a:t>
            </a:r>
          </a:p>
          <a:p>
            <a:pPr marL="914400" lvl="1"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Same as for a residential property, but should also include:</a:t>
            </a:r>
          </a:p>
          <a:p>
            <a:pPr marL="1371600" lvl="1" indent="-342900" algn="just">
              <a:lnSpc>
                <a:spcPct val="110000"/>
              </a:lnSpc>
              <a:spcBef>
                <a:spcPts val="0"/>
              </a:spcBef>
              <a:spcAft>
                <a:spcPts val="1200"/>
              </a:spcAft>
              <a:buFont typeface="Wingdings" panose="05000000000000000000" pitchFamily="2" charset="2"/>
              <a:buChar char="§"/>
            </a:pPr>
            <a:r>
              <a:rPr lang="en-US" sz="2000" dirty="0">
                <a:latin typeface="Tw Cen MT" panose="020B0602020104020603" pitchFamily="34" charset="0"/>
              </a:rPr>
              <a:t>Income and expense information for the 3-years prior to the revaluation</a:t>
            </a:r>
          </a:p>
          <a:p>
            <a:pPr marL="228600" lvl="1" indent="-342900">
              <a:lnSpc>
                <a:spcPct val="110000"/>
              </a:lnSpc>
              <a:spcBef>
                <a:spcPts val="0"/>
              </a:spcBef>
              <a:spcAft>
                <a:spcPts val="1200"/>
              </a:spcAft>
            </a:pPr>
            <a:r>
              <a:rPr lang="en-US" dirty="0">
                <a:latin typeface="Tw Cen MT" panose="020B0602020104020603" pitchFamily="34" charset="0"/>
              </a:rPr>
              <a:t>In all cases, the property owner can provide anything they deem important</a:t>
            </a:r>
          </a:p>
          <a:p>
            <a:pPr marL="0" lvl="1" indent="0">
              <a:lnSpc>
                <a:spcPct val="110000"/>
              </a:lnSpc>
              <a:spcBef>
                <a:spcPts val="0"/>
              </a:spcBef>
              <a:spcAft>
                <a:spcPts val="1200"/>
              </a:spcAft>
              <a:buNone/>
            </a:pPr>
            <a:endParaRPr lang="en-US" dirty="0">
              <a:latin typeface="Tw Cen MT" panose="020B0602020104020603" pitchFamily="34" charset="0"/>
            </a:endParaRPr>
          </a:p>
          <a:p>
            <a:pPr marL="228600" lvl="1" indent="-342900">
              <a:lnSpc>
                <a:spcPct val="110000"/>
              </a:lnSpc>
              <a:spcBef>
                <a:spcPts val="0"/>
              </a:spcBef>
              <a:spcAft>
                <a:spcPts val="600"/>
              </a:spcAft>
            </a:pPr>
            <a:r>
              <a:rPr lang="en-US" u="sng" dirty="0">
                <a:latin typeface="Tw Cen MT" panose="020B0602020104020603" pitchFamily="34" charset="0"/>
              </a:rPr>
              <a:t>Important to Remember:</a:t>
            </a:r>
            <a:r>
              <a:rPr lang="en-US" dirty="0">
                <a:latin typeface="Tw Cen MT" panose="020B0602020104020603" pitchFamily="34" charset="0"/>
              </a:rPr>
              <a:t>  </a:t>
            </a:r>
          </a:p>
          <a:p>
            <a:pPr lvl="2" indent="-457200" algn="just">
              <a:lnSpc>
                <a:spcPct val="110000"/>
              </a:lnSpc>
              <a:spcBef>
                <a:spcPts val="0"/>
              </a:spcBef>
              <a:spcAft>
                <a:spcPts val="600"/>
              </a:spcAft>
              <a:buFont typeface="Wingdings" panose="05000000000000000000" pitchFamily="2" charset="2"/>
              <a:buChar char="Ø"/>
            </a:pPr>
            <a:r>
              <a:rPr lang="en-US" dirty="0">
                <a:latin typeface="Tw Cen MT" panose="020B0602020104020603" pitchFamily="34" charset="0"/>
              </a:rPr>
              <a:t>Percent change in value alone does not justify an appeal</a:t>
            </a:r>
          </a:p>
          <a:p>
            <a:pPr lvl="2" indent="-457200" algn="just">
              <a:lnSpc>
                <a:spcPct val="110000"/>
              </a:lnSpc>
              <a:spcBef>
                <a:spcPts val="0"/>
              </a:spcBef>
              <a:spcAft>
                <a:spcPts val="600"/>
              </a:spcAft>
              <a:buFont typeface="Wingdings" panose="05000000000000000000" pitchFamily="2" charset="2"/>
              <a:buChar char="Ø"/>
            </a:pPr>
            <a:r>
              <a:rPr lang="en-US" dirty="0">
                <a:latin typeface="Tw Cen MT" panose="020B0602020104020603" pitchFamily="34" charset="0"/>
              </a:rPr>
              <a:t>Percent change in value applied to the 2024 tax bill </a:t>
            </a:r>
            <a:r>
              <a:rPr lang="en-US" b="1" dirty="0">
                <a:latin typeface="Tw Cen MT" panose="020B0602020104020603" pitchFamily="34" charset="0"/>
              </a:rPr>
              <a:t>≠</a:t>
            </a:r>
            <a:r>
              <a:rPr lang="en-US" dirty="0">
                <a:latin typeface="Tw Cen MT" panose="020B0602020104020603" pitchFamily="34" charset="0"/>
              </a:rPr>
              <a:t> 2025 tax bill</a:t>
            </a:r>
          </a:p>
          <a:p>
            <a:pPr lvl="2" indent="-457200" algn="just">
              <a:lnSpc>
                <a:spcPct val="110000"/>
              </a:lnSpc>
              <a:spcBef>
                <a:spcPts val="0"/>
              </a:spcBef>
              <a:spcAft>
                <a:spcPts val="600"/>
              </a:spcAft>
              <a:buFont typeface="Wingdings" panose="05000000000000000000" pitchFamily="2" charset="2"/>
              <a:buChar char="Ø"/>
            </a:pPr>
            <a:r>
              <a:rPr lang="en-US" dirty="0">
                <a:latin typeface="Tw Cen MT" panose="020B0602020104020603" pitchFamily="34" charset="0"/>
              </a:rPr>
              <a:t>A second valuation notice mailed within 90 days of submitting the informal appeal</a:t>
            </a:r>
          </a:p>
          <a:p>
            <a:pPr lvl="2" indent="-457200" algn="just">
              <a:lnSpc>
                <a:spcPct val="110000"/>
              </a:lnSpc>
              <a:spcBef>
                <a:spcPts val="0"/>
              </a:spcBef>
              <a:spcAft>
                <a:spcPts val="600"/>
              </a:spcAft>
              <a:buFont typeface="Wingdings" panose="05000000000000000000" pitchFamily="2" charset="2"/>
              <a:buChar char="Ø"/>
            </a:pPr>
            <a:r>
              <a:rPr lang="en-US" dirty="0">
                <a:latin typeface="Tw Cen MT" panose="020B0602020104020603" pitchFamily="34" charset="0"/>
              </a:rPr>
              <a:t>Have 15 days from date of second notice to appeal formally to BER</a:t>
            </a:r>
          </a:p>
          <a:p>
            <a:pPr lvl="2" algn="just">
              <a:lnSpc>
                <a:spcPct val="110000"/>
              </a:lnSpc>
              <a:spcBef>
                <a:spcPts val="0"/>
              </a:spcBef>
              <a:spcAft>
                <a:spcPts val="1800"/>
              </a:spcAft>
              <a:buFont typeface="Wingdings" panose="05000000000000000000" pitchFamily="2" charset="2"/>
              <a:buChar char="Ø"/>
            </a:pPr>
            <a:endParaRPr lang="en-US" dirty="0">
              <a:latin typeface="Tw Cen MT" panose="020B0602020104020603" pitchFamily="34" charset="0"/>
            </a:endParaRPr>
          </a:p>
        </p:txBody>
      </p:sp>
    </p:spTree>
    <p:extLst>
      <p:ext uri="{BB962C8B-B14F-4D97-AF65-F5344CB8AC3E}">
        <p14:creationId xmlns:p14="http://schemas.microsoft.com/office/powerpoint/2010/main" val="3034310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EA36-CF4E-0DD8-500C-50C28D053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5BD3F-ACE6-0AA1-5DD0-D7BAA94179A5}"/>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Appeals – What to Expect</a:t>
            </a:r>
          </a:p>
        </p:txBody>
      </p:sp>
      <p:sp>
        <p:nvSpPr>
          <p:cNvPr id="3" name="Content Placeholder 2">
            <a:extLst>
              <a:ext uri="{FF2B5EF4-FFF2-40B4-BE49-F238E27FC236}">
                <a16:creationId xmlns:a16="http://schemas.microsoft.com/office/drawing/2014/main" id="{9E6CA687-2CBC-0707-F402-C455B6D691CB}"/>
              </a:ext>
            </a:extLst>
          </p:cNvPr>
          <p:cNvSpPr>
            <a:spLocks noGrp="1"/>
          </p:cNvSpPr>
          <p:nvPr>
            <p:ph idx="1"/>
          </p:nvPr>
        </p:nvSpPr>
        <p:spPr>
          <a:xfrm>
            <a:off x="1445467" y="1234669"/>
            <a:ext cx="9301065" cy="4867053"/>
          </a:xfrm>
        </p:spPr>
        <p:txBody>
          <a:bodyPr/>
          <a:lstStyle/>
          <a:p>
            <a:pPr marL="457200" lvl="1" algn="just">
              <a:lnSpc>
                <a:spcPct val="110000"/>
              </a:lnSpc>
              <a:spcBef>
                <a:spcPts val="0"/>
              </a:spcBef>
              <a:spcAft>
                <a:spcPts val="600"/>
              </a:spcAft>
            </a:pPr>
            <a:r>
              <a:rPr lang="en-US" dirty="0">
                <a:latin typeface="Tw Cen MT" panose="020B0602020104020603" pitchFamily="34" charset="0"/>
              </a:rPr>
              <a:t> Results from the 2009 Revaluation:</a:t>
            </a:r>
          </a:p>
          <a:p>
            <a:pPr marL="11430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Overall, approximately a </a:t>
            </a:r>
            <a:r>
              <a:rPr lang="en-US" sz="2000" u="sng" dirty="0">
                <a:latin typeface="Tw Cen MT" panose="020B0602020104020603" pitchFamily="34" charset="0"/>
              </a:rPr>
              <a:t>30%</a:t>
            </a:r>
            <a:r>
              <a:rPr lang="en-US" sz="2000" dirty="0">
                <a:latin typeface="Tw Cen MT" panose="020B0602020104020603" pitchFamily="34" charset="0"/>
              </a:rPr>
              <a:t> increase in value</a:t>
            </a:r>
          </a:p>
          <a:p>
            <a:pPr marL="11430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128,600 parcels received notices (2025 – approximately 143,000 parcels)</a:t>
            </a:r>
          </a:p>
          <a:p>
            <a:pPr marL="1143000" lvl="1" indent="-342900" algn="just">
              <a:lnSpc>
                <a:spcPct val="110000"/>
              </a:lnSpc>
              <a:spcBef>
                <a:spcPts val="0"/>
              </a:spcBef>
              <a:spcAft>
                <a:spcPts val="600"/>
              </a:spcAft>
              <a:buFont typeface="Wingdings" panose="05000000000000000000" pitchFamily="2" charset="2"/>
              <a:buChar char="Ø"/>
            </a:pPr>
            <a:r>
              <a:rPr lang="en-US" sz="2000" dirty="0">
                <a:latin typeface="Tw Cen MT" panose="020B0602020104020603" pitchFamily="34" charset="0"/>
              </a:rPr>
              <a:t>15,000 filed informal appeals (11.7%)</a:t>
            </a:r>
          </a:p>
          <a:p>
            <a:pPr marL="1143000" lvl="1" indent="-342900" algn="just">
              <a:lnSpc>
                <a:spcPct val="110000"/>
              </a:lnSpc>
              <a:spcBef>
                <a:spcPts val="0"/>
              </a:spcBef>
              <a:spcAft>
                <a:spcPts val="1200"/>
              </a:spcAft>
              <a:buFont typeface="Wingdings" panose="05000000000000000000" pitchFamily="2" charset="2"/>
              <a:buChar char="Ø"/>
            </a:pPr>
            <a:r>
              <a:rPr lang="en-US" sz="2000" dirty="0">
                <a:latin typeface="Tw Cen MT" panose="020B0602020104020603" pitchFamily="34" charset="0"/>
              </a:rPr>
              <a:t>1,573 appealed to the BER (1.2%)</a:t>
            </a:r>
          </a:p>
          <a:p>
            <a:pPr lvl="1" indent="-342900" algn="just">
              <a:lnSpc>
                <a:spcPct val="110000"/>
              </a:lnSpc>
              <a:spcBef>
                <a:spcPts val="0"/>
              </a:spcBef>
              <a:spcAft>
                <a:spcPts val="1200"/>
              </a:spcAft>
            </a:pPr>
            <a:r>
              <a:rPr lang="en-US" dirty="0">
                <a:latin typeface="Tw Cen MT" panose="020B0602020104020603" pitchFamily="34" charset="0"/>
              </a:rPr>
              <a:t>Do not know what to expect – this could be an indication</a:t>
            </a:r>
          </a:p>
          <a:p>
            <a:pPr lvl="1" indent="-342900" algn="just">
              <a:lnSpc>
                <a:spcPct val="110000"/>
              </a:lnSpc>
              <a:spcBef>
                <a:spcPts val="0"/>
              </a:spcBef>
              <a:spcAft>
                <a:spcPts val="1200"/>
              </a:spcAft>
            </a:pPr>
            <a:r>
              <a:rPr lang="en-US" dirty="0">
                <a:latin typeface="Tw Cen MT" panose="020B0602020104020603" pitchFamily="34" charset="0"/>
              </a:rPr>
              <a:t>All taxpayers filing a timely appeal will be heard</a:t>
            </a:r>
          </a:p>
          <a:p>
            <a:pPr marL="342900" lvl="1" indent="0" algn="just">
              <a:lnSpc>
                <a:spcPct val="110000"/>
              </a:lnSpc>
              <a:spcBef>
                <a:spcPts val="0"/>
              </a:spcBef>
              <a:spcAft>
                <a:spcPts val="1800"/>
              </a:spcAft>
              <a:buNone/>
            </a:pPr>
            <a:endParaRPr lang="en-US" dirty="0">
              <a:latin typeface="Tw Cen MT" panose="020B0602020104020603" pitchFamily="34" charset="0"/>
            </a:endParaRPr>
          </a:p>
        </p:txBody>
      </p:sp>
    </p:spTree>
    <p:extLst>
      <p:ext uri="{BB962C8B-B14F-4D97-AF65-F5344CB8AC3E}">
        <p14:creationId xmlns:p14="http://schemas.microsoft.com/office/powerpoint/2010/main" val="428910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772885" y="326893"/>
            <a:ext cx="10515600" cy="661241"/>
          </a:xfrm>
        </p:spPr>
        <p:txBody>
          <a:bodyPr/>
          <a:lstStyle/>
          <a:p>
            <a:pPr algn="ctr"/>
            <a:r>
              <a:rPr lang="en-US" b="1" u="sng" dirty="0">
                <a:solidFill>
                  <a:srgbClr val="FFC000"/>
                </a:solidFill>
              </a:rPr>
              <a:t>Overview</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1689423" y="1519980"/>
            <a:ext cx="8682524" cy="4913085"/>
          </a:xfrm>
        </p:spPr>
        <p:txBody>
          <a:bodyPr/>
          <a:lstStyle/>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General Information about Revaluation</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Revaluation Results</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Details of the Assessed Value</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Communicating with Taxpayers</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Appeal Support </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Tax Relief Available</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Schedule / Key Deadlines</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Contact Information</a:t>
            </a:r>
          </a:p>
        </p:txBody>
      </p:sp>
    </p:spTree>
    <p:extLst>
      <p:ext uri="{BB962C8B-B14F-4D97-AF65-F5344CB8AC3E}">
        <p14:creationId xmlns:p14="http://schemas.microsoft.com/office/powerpoint/2010/main" val="2505381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53CFE-AEDF-2C96-C728-4135E3C21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A4152-D665-D9CE-3618-B39B29D6DE5D}"/>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What Tax Relief is Available?</a:t>
            </a:r>
          </a:p>
        </p:txBody>
      </p:sp>
      <p:sp>
        <p:nvSpPr>
          <p:cNvPr id="3" name="Content Placeholder 2">
            <a:extLst>
              <a:ext uri="{FF2B5EF4-FFF2-40B4-BE49-F238E27FC236}">
                <a16:creationId xmlns:a16="http://schemas.microsoft.com/office/drawing/2014/main" id="{07DB12AD-F912-C62D-AA3A-14AB8CE9E734}"/>
              </a:ext>
            </a:extLst>
          </p:cNvPr>
          <p:cNvSpPr>
            <a:spLocks noGrp="1"/>
          </p:cNvSpPr>
          <p:nvPr>
            <p:ph idx="1"/>
          </p:nvPr>
        </p:nvSpPr>
        <p:spPr>
          <a:xfrm>
            <a:off x="1445467" y="1110344"/>
            <a:ext cx="9301065" cy="4867053"/>
          </a:xfrm>
        </p:spPr>
        <p:txBody>
          <a:bodyPr/>
          <a:lstStyle/>
          <a:p>
            <a:pPr marL="457200" lvl="1" algn="just">
              <a:lnSpc>
                <a:spcPct val="110000"/>
              </a:lnSpc>
              <a:spcBef>
                <a:spcPts val="0"/>
              </a:spcBef>
            </a:pPr>
            <a:r>
              <a:rPr lang="en-US" dirty="0">
                <a:latin typeface="Tw Cen MT" panose="020B0602020104020603" pitchFamily="34" charset="0"/>
              </a:rPr>
              <a:t> </a:t>
            </a:r>
            <a:r>
              <a:rPr lang="en-US" sz="2000" dirty="0">
                <a:latin typeface="Tw Cen MT" panose="020B0602020104020603" pitchFamily="34" charset="0"/>
              </a:rPr>
              <a:t>Exclusions for elderly &amp; disabled</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Exempts the greater of $25,000 or ½ the assessed value of the qualifying owner’s principal residence.</a:t>
            </a:r>
          </a:p>
          <a:p>
            <a:pPr marL="1143000" lvl="1" indent="-342900" algn="just">
              <a:lnSpc>
                <a:spcPct val="110000"/>
              </a:lnSpc>
              <a:spcBef>
                <a:spcPts val="0"/>
              </a:spcBef>
              <a:spcAft>
                <a:spcPts val="600"/>
              </a:spcAft>
              <a:buFont typeface="Wingdings" panose="05000000000000000000" pitchFamily="2" charset="2"/>
              <a:buChar char="Ø"/>
            </a:pPr>
            <a:r>
              <a:rPr lang="en-US" sz="1800" dirty="0">
                <a:latin typeface="Tw Cen MT" panose="020B0602020104020603" pitchFamily="34" charset="0"/>
              </a:rPr>
              <a:t>Age and/or income criteria apply.</a:t>
            </a:r>
          </a:p>
          <a:p>
            <a:pPr marL="1143000" lvl="1" indent="-342900" algn="just">
              <a:lnSpc>
                <a:spcPct val="110000"/>
              </a:lnSpc>
              <a:spcBef>
                <a:spcPts val="0"/>
              </a:spcBef>
              <a:spcAft>
                <a:spcPts val="600"/>
              </a:spcAft>
              <a:buFont typeface="Wingdings" panose="05000000000000000000" pitchFamily="2" charset="2"/>
              <a:buChar char="Ø"/>
            </a:pPr>
            <a:r>
              <a:rPr lang="en-US" sz="1800" dirty="0">
                <a:latin typeface="Tw Cen MT" panose="020B0602020104020603" pitchFamily="34" charset="0"/>
              </a:rPr>
              <a:t>Must apply by June 1, 2025.</a:t>
            </a:r>
          </a:p>
          <a:p>
            <a:pPr lvl="1" indent="-342900" algn="just">
              <a:lnSpc>
                <a:spcPct val="110000"/>
              </a:lnSpc>
              <a:spcBef>
                <a:spcPts val="0"/>
              </a:spcBef>
            </a:pPr>
            <a:r>
              <a:rPr lang="en-US" sz="2000" dirty="0">
                <a:latin typeface="Tw Cen MT" panose="020B0602020104020603" pitchFamily="34" charset="0"/>
              </a:rPr>
              <a:t>Exclusion for disabled veterans</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Exempts the first $45,000 in assessed value of the disabled veteran’s or unmarried surviving spouse’s principal residence.</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Total and permanent service-connected disability</a:t>
            </a:r>
          </a:p>
          <a:p>
            <a:pPr marL="1143000" lvl="1" indent="-342900" algn="just">
              <a:lnSpc>
                <a:spcPct val="110000"/>
              </a:lnSpc>
              <a:spcBef>
                <a:spcPts val="0"/>
              </a:spcBef>
              <a:spcAft>
                <a:spcPts val="600"/>
              </a:spcAft>
              <a:buFont typeface="Wingdings" panose="05000000000000000000" pitchFamily="2" charset="2"/>
              <a:buChar char="Ø"/>
            </a:pPr>
            <a:r>
              <a:rPr lang="en-US" sz="1800" dirty="0">
                <a:latin typeface="Tw Cen MT" panose="020B0602020104020603" pitchFamily="34" charset="0"/>
              </a:rPr>
              <a:t>Must apply by June 1, 2025</a:t>
            </a:r>
          </a:p>
          <a:p>
            <a:pPr lvl="1" indent="-342900" algn="just">
              <a:lnSpc>
                <a:spcPct val="110000"/>
              </a:lnSpc>
              <a:spcBef>
                <a:spcPts val="0"/>
              </a:spcBef>
            </a:pPr>
            <a:r>
              <a:rPr lang="en-US" sz="2000" dirty="0">
                <a:latin typeface="Tw Cen MT" panose="020B0602020104020603" pitchFamily="34" charset="0"/>
              </a:rPr>
              <a:t>Present use value</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Agricultural &amp; Horticultural in production; Forestland in sound management</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Tax deferment (3-year rollback if loses eligibility)</a:t>
            </a:r>
          </a:p>
          <a:p>
            <a:pPr marL="1143000" lvl="1" indent="-342900" algn="just">
              <a:lnSpc>
                <a:spcPct val="110000"/>
              </a:lnSpc>
              <a:spcBef>
                <a:spcPts val="0"/>
              </a:spcBef>
              <a:buFont typeface="Wingdings" panose="05000000000000000000" pitchFamily="2" charset="2"/>
              <a:buChar char="Ø"/>
            </a:pPr>
            <a:r>
              <a:rPr lang="en-US" sz="1800" dirty="0">
                <a:latin typeface="Tw Cen MT" panose="020B0602020104020603" pitchFamily="34" charset="0"/>
              </a:rPr>
              <a:t>Deadline to apply was January 31, 2025</a:t>
            </a:r>
          </a:p>
        </p:txBody>
      </p:sp>
    </p:spTree>
    <p:extLst>
      <p:ext uri="{BB962C8B-B14F-4D97-AF65-F5344CB8AC3E}">
        <p14:creationId xmlns:p14="http://schemas.microsoft.com/office/powerpoint/2010/main" val="84116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1F33-68D5-F740-5047-434E74870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EF2BDA-A364-C195-717E-877DD4D114F8}"/>
              </a:ext>
            </a:extLst>
          </p:cNvPr>
          <p:cNvSpPr>
            <a:spLocks noGrp="1"/>
          </p:cNvSpPr>
          <p:nvPr>
            <p:ph type="title"/>
          </p:nvPr>
        </p:nvSpPr>
        <p:spPr>
          <a:xfrm>
            <a:off x="838200" y="365125"/>
            <a:ext cx="10515600" cy="659675"/>
          </a:xfrm>
        </p:spPr>
        <p:txBody>
          <a:bodyPr/>
          <a:lstStyle/>
          <a:p>
            <a:pPr algn="ctr"/>
            <a:r>
              <a:rPr lang="en-US" u="sng" dirty="0">
                <a:solidFill>
                  <a:srgbClr val="FFC000"/>
                </a:solidFill>
                <a:latin typeface="Tw Cen MT" panose="020B0602020104020603" pitchFamily="34" charset="0"/>
              </a:rPr>
              <a:t>Remaining 2025 Revaluation Schedule</a:t>
            </a:r>
          </a:p>
        </p:txBody>
      </p:sp>
      <p:graphicFrame>
        <p:nvGraphicFramePr>
          <p:cNvPr id="4" name="Content Placeholder 3">
            <a:extLst>
              <a:ext uri="{FF2B5EF4-FFF2-40B4-BE49-F238E27FC236}">
                <a16:creationId xmlns:a16="http://schemas.microsoft.com/office/drawing/2014/main" id="{6CFD1580-B351-353D-1EE2-36C18277A12A}"/>
              </a:ext>
            </a:extLst>
          </p:cNvPr>
          <p:cNvGraphicFramePr>
            <a:graphicFrameLocks noGrp="1"/>
          </p:cNvGraphicFramePr>
          <p:nvPr>
            <p:ph idx="1"/>
            <p:extLst>
              <p:ext uri="{D42A27DB-BD31-4B8C-83A1-F6EECF244321}">
                <p14:modId xmlns:p14="http://schemas.microsoft.com/office/powerpoint/2010/main" val="2908806936"/>
              </p:ext>
            </p:extLst>
          </p:nvPr>
        </p:nvGraphicFramePr>
        <p:xfrm>
          <a:off x="2013856" y="1237705"/>
          <a:ext cx="8164287" cy="3626162"/>
        </p:xfrm>
        <a:graphic>
          <a:graphicData uri="http://schemas.openxmlformats.org/drawingml/2006/table">
            <a:tbl>
              <a:tblPr firstRow="1" bandRow="1">
                <a:tableStyleId>{5C22544A-7EE6-4342-B048-85BDC9FD1C3A}</a:tableStyleId>
              </a:tblPr>
              <a:tblGrid>
                <a:gridCol w="5262465">
                  <a:extLst>
                    <a:ext uri="{9D8B030D-6E8A-4147-A177-3AD203B41FA5}">
                      <a16:colId xmlns:a16="http://schemas.microsoft.com/office/drawing/2014/main" val="1905600935"/>
                    </a:ext>
                  </a:extLst>
                </a:gridCol>
                <a:gridCol w="2901822">
                  <a:extLst>
                    <a:ext uri="{9D8B030D-6E8A-4147-A177-3AD203B41FA5}">
                      <a16:colId xmlns:a16="http://schemas.microsoft.com/office/drawing/2014/main" val="1188580496"/>
                    </a:ext>
                  </a:extLst>
                </a:gridCol>
              </a:tblGrid>
              <a:tr h="370840">
                <a:tc>
                  <a:txBody>
                    <a:bodyPr/>
                    <a:lstStyle/>
                    <a:p>
                      <a:pPr algn="ctr"/>
                      <a:r>
                        <a:rPr lang="en-US" dirty="0">
                          <a:solidFill>
                            <a:srgbClr val="FFC000"/>
                          </a:solidFill>
                        </a:rPr>
                        <a:t>Event</a:t>
                      </a:r>
                    </a:p>
                  </a:txBody>
                  <a:tcPr/>
                </a:tc>
                <a:tc>
                  <a:txBody>
                    <a:bodyPr/>
                    <a:lstStyle/>
                    <a:p>
                      <a:pPr algn="ctr"/>
                      <a:r>
                        <a:rPr lang="en-US" dirty="0">
                          <a:solidFill>
                            <a:srgbClr val="FFC000"/>
                          </a:solidFill>
                        </a:rPr>
                        <a:t>Calendar Date</a:t>
                      </a:r>
                    </a:p>
                  </a:txBody>
                  <a:tcPr/>
                </a:tc>
                <a:extLst>
                  <a:ext uri="{0D108BD9-81ED-4DB2-BD59-A6C34878D82A}">
                    <a16:rowId xmlns:a16="http://schemas.microsoft.com/office/drawing/2014/main" val="84914382"/>
                  </a:ext>
                </a:extLst>
              </a:tr>
              <a:tr h="370840">
                <a:tc>
                  <a:txBody>
                    <a:bodyPr/>
                    <a:lstStyle/>
                    <a:p>
                      <a:r>
                        <a:rPr lang="en-US" dirty="0"/>
                        <a:t>Notices Dated and Mailed</a:t>
                      </a:r>
                    </a:p>
                  </a:txBody>
                  <a:tcPr anchor="ctr"/>
                </a:tc>
                <a:tc>
                  <a:txBody>
                    <a:bodyPr/>
                    <a:lstStyle/>
                    <a:p>
                      <a:r>
                        <a:rPr lang="en-US" dirty="0"/>
                        <a:t>February 21</a:t>
                      </a:r>
                    </a:p>
                  </a:txBody>
                  <a:tcPr anchor="ctr"/>
                </a:tc>
                <a:extLst>
                  <a:ext uri="{0D108BD9-81ED-4DB2-BD59-A6C34878D82A}">
                    <a16:rowId xmlns:a16="http://schemas.microsoft.com/office/drawing/2014/main" val="3563866257"/>
                  </a:ext>
                </a:extLst>
              </a:tr>
              <a:tr h="495612">
                <a:tc>
                  <a:txBody>
                    <a:bodyPr/>
                    <a:lstStyle/>
                    <a:p>
                      <a:pPr>
                        <a:lnSpc>
                          <a:spcPct val="150000"/>
                        </a:lnSpc>
                      </a:pPr>
                      <a:r>
                        <a:rPr lang="en-US" dirty="0"/>
                        <a:t>Call Center is Operational (910-678-7800)</a:t>
                      </a:r>
                    </a:p>
                  </a:txBody>
                  <a:tcPr anchor="ctr"/>
                </a:tc>
                <a:tc>
                  <a:txBody>
                    <a:bodyPr/>
                    <a:lstStyle/>
                    <a:p>
                      <a:r>
                        <a:rPr lang="en-US" dirty="0"/>
                        <a:t>February 24 – March 24 </a:t>
                      </a:r>
                    </a:p>
                  </a:txBody>
                  <a:tcPr anchor="ctr"/>
                </a:tc>
                <a:extLst>
                  <a:ext uri="{0D108BD9-81ED-4DB2-BD59-A6C34878D82A}">
                    <a16:rowId xmlns:a16="http://schemas.microsoft.com/office/drawing/2014/main" val="3486074048"/>
                  </a:ext>
                </a:extLst>
              </a:tr>
              <a:tr h="370840">
                <a:tc>
                  <a:txBody>
                    <a:bodyPr/>
                    <a:lstStyle/>
                    <a:p>
                      <a:pPr>
                        <a:lnSpc>
                          <a:spcPct val="150000"/>
                        </a:lnSpc>
                      </a:pPr>
                      <a:r>
                        <a:rPr lang="en-US" dirty="0"/>
                        <a:t>Appointments to meet with an Appraiser</a:t>
                      </a:r>
                    </a:p>
                  </a:txBody>
                  <a:tcPr anchor="ctr"/>
                </a:tc>
                <a:tc>
                  <a:txBody>
                    <a:bodyPr/>
                    <a:lstStyle/>
                    <a:p>
                      <a:r>
                        <a:rPr lang="en-US" dirty="0"/>
                        <a:t>February 26 – April 11</a:t>
                      </a:r>
                    </a:p>
                  </a:txBody>
                  <a:tcPr anchor="ctr"/>
                </a:tc>
                <a:extLst>
                  <a:ext uri="{0D108BD9-81ED-4DB2-BD59-A6C34878D82A}">
                    <a16:rowId xmlns:a16="http://schemas.microsoft.com/office/drawing/2014/main" val="4038553912"/>
                  </a:ext>
                </a:extLst>
              </a:tr>
              <a:tr h="370840">
                <a:tc>
                  <a:txBody>
                    <a:bodyPr/>
                    <a:lstStyle/>
                    <a:p>
                      <a:r>
                        <a:rPr lang="en-US" dirty="0"/>
                        <a:t>Informal Appeal Period Ends (30-days)</a:t>
                      </a:r>
                    </a:p>
                  </a:txBody>
                  <a:tcPr anchor="ctr"/>
                </a:tc>
                <a:tc>
                  <a:txBody>
                    <a:bodyPr/>
                    <a:lstStyle/>
                    <a:p>
                      <a:r>
                        <a:rPr lang="en-US" dirty="0"/>
                        <a:t>March 24</a:t>
                      </a:r>
                    </a:p>
                  </a:txBody>
                  <a:tcPr anchor="ctr"/>
                </a:tc>
                <a:extLst>
                  <a:ext uri="{0D108BD9-81ED-4DB2-BD59-A6C34878D82A}">
                    <a16:rowId xmlns:a16="http://schemas.microsoft.com/office/drawing/2014/main" val="3797608179"/>
                  </a:ext>
                </a:extLst>
              </a:tr>
              <a:tr h="370840">
                <a:tc>
                  <a:txBody>
                    <a:bodyPr/>
                    <a:lstStyle/>
                    <a:p>
                      <a:r>
                        <a:rPr lang="en-US" dirty="0"/>
                        <a:t>Begin Accepting Formal BER Appeals</a:t>
                      </a:r>
                    </a:p>
                  </a:txBody>
                  <a:tcPr anchor="ctr"/>
                </a:tc>
                <a:tc>
                  <a:txBody>
                    <a:bodyPr/>
                    <a:lstStyle/>
                    <a:p>
                      <a:pPr>
                        <a:lnSpc>
                          <a:spcPct val="150000"/>
                        </a:lnSpc>
                      </a:pPr>
                      <a:r>
                        <a:rPr lang="en-US" dirty="0"/>
                        <a:t>March 25</a:t>
                      </a:r>
                    </a:p>
                  </a:txBody>
                  <a:tcPr anchor="ctr"/>
                </a:tc>
                <a:extLst>
                  <a:ext uri="{0D108BD9-81ED-4DB2-BD59-A6C34878D82A}">
                    <a16:rowId xmlns:a16="http://schemas.microsoft.com/office/drawing/2014/main" val="1149582119"/>
                  </a:ext>
                </a:extLst>
              </a:tr>
              <a:tr h="185420">
                <a:tc>
                  <a:txBody>
                    <a:bodyPr/>
                    <a:lstStyle/>
                    <a:p>
                      <a:r>
                        <a:rPr lang="en-US" dirty="0"/>
                        <a:t>BER Convenes to hear Appeals</a:t>
                      </a:r>
                    </a:p>
                  </a:txBody>
                  <a:tcPr anchor="ctr"/>
                </a:tc>
                <a:tc>
                  <a:txBody>
                    <a:bodyPr/>
                    <a:lstStyle/>
                    <a:p>
                      <a:r>
                        <a:rPr lang="en-US" dirty="0"/>
                        <a:t>April 23</a:t>
                      </a:r>
                    </a:p>
                  </a:txBody>
                  <a:tcPr anchor="ctr"/>
                </a:tc>
                <a:extLst>
                  <a:ext uri="{0D108BD9-81ED-4DB2-BD59-A6C34878D82A}">
                    <a16:rowId xmlns:a16="http://schemas.microsoft.com/office/drawing/2014/main" val="274402336"/>
                  </a:ext>
                </a:extLst>
              </a:tr>
              <a:tr h="182880">
                <a:tc>
                  <a:txBody>
                    <a:bodyPr/>
                    <a:lstStyle/>
                    <a:p>
                      <a:r>
                        <a:rPr lang="en-US" dirty="0"/>
                        <a:t>BER Adjourns from accepting new Appeals</a:t>
                      </a:r>
                    </a:p>
                  </a:txBody>
                  <a:tcPr anchor="ctr"/>
                </a:tc>
                <a:tc>
                  <a:txBody>
                    <a:bodyPr/>
                    <a:lstStyle/>
                    <a:p>
                      <a:r>
                        <a:rPr lang="en-US" dirty="0"/>
                        <a:t>May 28</a:t>
                      </a:r>
                    </a:p>
                  </a:txBody>
                  <a:tcPr anchor="ctr"/>
                </a:tc>
                <a:extLst>
                  <a:ext uri="{0D108BD9-81ED-4DB2-BD59-A6C34878D82A}">
                    <a16:rowId xmlns:a16="http://schemas.microsoft.com/office/drawing/2014/main" val="3352700321"/>
                  </a:ext>
                </a:extLst>
              </a:tr>
              <a:tr h="182880">
                <a:tc>
                  <a:txBody>
                    <a:bodyPr/>
                    <a:lstStyle/>
                    <a:p>
                      <a:r>
                        <a:rPr lang="en-US" dirty="0"/>
                        <a:t>BER Continues to hear all timely filed formal Appeals</a:t>
                      </a:r>
                    </a:p>
                  </a:txBody>
                  <a:tcPr anchor="ctr"/>
                </a:tc>
                <a:tc>
                  <a:txBody>
                    <a:bodyPr/>
                    <a:lstStyle/>
                    <a:p>
                      <a:r>
                        <a:rPr lang="en-US" dirty="0"/>
                        <a:t>May 29 – Fall of 2025</a:t>
                      </a:r>
                    </a:p>
                  </a:txBody>
                  <a:tcPr anchor="ctr"/>
                </a:tc>
                <a:extLst>
                  <a:ext uri="{0D108BD9-81ED-4DB2-BD59-A6C34878D82A}">
                    <a16:rowId xmlns:a16="http://schemas.microsoft.com/office/drawing/2014/main" val="1169607470"/>
                  </a:ext>
                </a:extLst>
              </a:tr>
            </a:tbl>
          </a:graphicData>
        </a:graphic>
      </p:graphicFrame>
    </p:spTree>
    <p:extLst>
      <p:ext uri="{BB962C8B-B14F-4D97-AF65-F5344CB8AC3E}">
        <p14:creationId xmlns:p14="http://schemas.microsoft.com/office/powerpoint/2010/main" val="332028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6377-D9EA-5A5D-A1D0-E06991FA1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CE27E7-56FC-0589-A93D-513CB2438D31}"/>
              </a:ext>
            </a:extLst>
          </p:cNvPr>
          <p:cNvSpPr>
            <a:spLocks noGrp="1"/>
          </p:cNvSpPr>
          <p:nvPr>
            <p:ph type="title"/>
          </p:nvPr>
        </p:nvSpPr>
        <p:spPr>
          <a:xfrm>
            <a:off x="838200" y="365126"/>
            <a:ext cx="10515600" cy="745218"/>
          </a:xfrm>
        </p:spPr>
        <p:txBody>
          <a:bodyPr/>
          <a:lstStyle/>
          <a:p>
            <a:pPr algn="ctr"/>
            <a:r>
              <a:rPr lang="en-US" u="sng" dirty="0">
                <a:solidFill>
                  <a:srgbClr val="FFC000"/>
                </a:solidFill>
                <a:latin typeface="Tw Cen MT" panose="020B0602020104020603" pitchFamily="34" charset="0"/>
              </a:rPr>
              <a:t>Key Deadlines</a:t>
            </a:r>
          </a:p>
        </p:txBody>
      </p:sp>
      <p:sp>
        <p:nvSpPr>
          <p:cNvPr id="14" name="Content Placeholder 13">
            <a:extLst>
              <a:ext uri="{FF2B5EF4-FFF2-40B4-BE49-F238E27FC236}">
                <a16:creationId xmlns:a16="http://schemas.microsoft.com/office/drawing/2014/main" id="{1DA4FA64-8DB0-9943-27A8-FC6B9CD9D8F1}"/>
              </a:ext>
            </a:extLst>
          </p:cNvPr>
          <p:cNvSpPr>
            <a:spLocks noGrp="1"/>
          </p:cNvSpPr>
          <p:nvPr>
            <p:ph idx="1"/>
          </p:nvPr>
        </p:nvSpPr>
        <p:spPr>
          <a:xfrm>
            <a:off x="1368065" y="1457608"/>
            <a:ext cx="9455870" cy="4612497"/>
          </a:xfrm>
        </p:spPr>
        <p:txBody>
          <a:bodyPr/>
          <a:lstStyle/>
          <a:p>
            <a:pPr marL="685800" indent="-457200">
              <a:lnSpc>
                <a:spcPct val="110000"/>
              </a:lnSpc>
              <a:spcBef>
                <a:spcPts val="0"/>
              </a:spcBef>
              <a:spcAft>
                <a:spcPts val="600"/>
              </a:spcAft>
            </a:pPr>
            <a:r>
              <a:rPr lang="en-US" sz="2400" dirty="0"/>
              <a:t>Informal Appeals accepted through:  </a:t>
            </a:r>
            <a:r>
              <a:rPr lang="en-US" sz="2400" b="1" u="sng" dirty="0"/>
              <a:t>March 24, 2025</a:t>
            </a:r>
          </a:p>
          <a:p>
            <a:pPr marL="1257300" indent="-342900">
              <a:lnSpc>
                <a:spcPct val="110000"/>
              </a:lnSpc>
              <a:spcBef>
                <a:spcPts val="0"/>
              </a:spcBef>
              <a:spcAft>
                <a:spcPts val="600"/>
              </a:spcAft>
              <a:buFont typeface="Wingdings" panose="05000000000000000000" pitchFamily="2" charset="2"/>
              <a:buChar char="Ø"/>
            </a:pPr>
            <a:r>
              <a:rPr lang="en-US" sz="2000" dirty="0"/>
              <a:t>Decisions mailed within 90 Days</a:t>
            </a:r>
          </a:p>
          <a:p>
            <a:pPr marL="1257300" indent="-342900">
              <a:lnSpc>
                <a:spcPct val="100000"/>
              </a:lnSpc>
              <a:spcBef>
                <a:spcPts val="0"/>
              </a:spcBef>
              <a:buFont typeface="Wingdings" panose="05000000000000000000" pitchFamily="2" charset="2"/>
              <a:buChar char="Ø"/>
            </a:pPr>
            <a:r>
              <a:rPr lang="en-US" sz="2000" dirty="0"/>
              <a:t>Still have an opportunity to file a formal BER Appeal within 15 days of the decision notice</a:t>
            </a:r>
          </a:p>
          <a:p>
            <a:pPr marL="0" indent="0" algn="ctr">
              <a:buNone/>
            </a:pPr>
            <a:endParaRPr lang="en-US" dirty="0"/>
          </a:p>
          <a:p>
            <a:pPr marL="685800" indent="-457200">
              <a:spcBef>
                <a:spcPts val="0"/>
              </a:spcBef>
            </a:pPr>
            <a:r>
              <a:rPr lang="en-US" sz="2400" dirty="0"/>
              <a:t>Formal BER appeals must be submitted to the Tax Office in writing: </a:t>
            </a:r>
            <a:r>
              <a:rPr lang="en-US" sz="2400" b="1" u="sng" dirty="0"/>
              <a:t>by 5:00 pm on May 28, 2025</a:t>
            </a:r>
            <a:r>
              <a:rPr lang="en-US" sz="2400" b="1" dirty="0"/>
              <a:t> </a:t>
            </a:r>
            <a:r>
              <a:rPr lang="en-US" sz="2400" dirty="0"/>
              <a:t>to be considered timely</a:t>
            </a:r>
            <a:endParaRPr lang="en-US" sz="2400" b="1" u="sng" dirty="0"/>
          </a:p>
        </p:txBody>
      </p:sp>
    </p:spTree>
    <p:extLst>
      <p:ext uri="{BB962C8B-B14F-4D97-AF65-F5344CB8AC3E}">
        <p14:creationId xmlns:p14="http://schemas.microsoft.com/office/powerpoint/2010/main" val="357538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8B190-2460-434F-97AC-FBB0706AAEF8}"/>
              </a:ext>
            </a:extLst>
          </p:cNvPr>
          <p:cNvSpPr>
            <a:spLocks noGrp="1"/>
          </p:cNvSpPr>
          <p:nvPr>
            <p:ph type="title"/>
          </p:nvPr>
        </p:nvSpPr>
        <p:spPr>
          <a:xfrm>
            <a:off x="838200" y="365125"/>
            <a:ext cx="10515600" cy="756539"/>
          </a:xfrm>
        </p:spPr>
        <p:txBody>
          <a:bodyPr/>
          <a:lstStyle/>
          <a:p>
            <a:pPr algn="ctr"/>
            <a:r>
              <a:rPr lang="en-US" u="sng" dirty="0">
                <a:solidFill>
                  <a:srgbClr val="FFC000"/>
                </a:solidFill>
                <a:latin typeface="Tw Cen MT" panose="020B0602020104020603" pitchFamily="34" charset="0"/>
              </a:rPr>
              <a:t>Contact Information</a:t>
            </a:r>
          </a:p>
        </p:txBody>
      </p:sp>
      <p:sp>
        <p:nvSpPr>
          <p:cNvPr id="3" name="Content Placeholder 2">
            <a:extLst>
              <a:ext uri="{FF2B5EF4-FFF2-40B4-BE49-F238E27FC236}">
                <a16:creationId xmlns:a16="http://schemas.microsoft.com/office/drawing/2014/main" id="{E56D013C-9F93-E911-9F25-471DA31094C9}"/>
              </a:ext>
            </a:extLst>
          </p:cNvPr>
          <p:cNvSpPr>
            <a:spLocks noGrp="1"/>
          </p:cNvSpPr>
          <p:nvPr>
            <p:ph idx="1"/>
          </p:nvPr>
        </p:nvSpPr>
        <p:spPr>
          <a:xfrm>
            <a:off x="838200" y="1121664"/>
            <a:ext cx="10515600" cy="4867053"/>
          </a:xfrm>
        </p:spPr>
        <p:txBody>
          <a:bodyPr/>
          <a:lstStyle/>
          <a:p>
            <a:pPr marL="0" lvl="1" indent="0">
              <a:lnSpc>
                <a:spcPct val="100000"/>
              </a:lnSpc>
              <a:spcBef>
                <a:spcPts val="0"/>
              </a:spcBef>
              <a:buNone/>
            </a:pPr>
            <a:r>
              <a:rPr lang="en-US" sz="2200" u="sng" dirty="0"/>
              <a:t>Revaluation Call Center:  910-678-7800</a:t>
            </a:r>
          </a:p>
          <a:p>
            <a:pPr marL="0" lvl="1" indent="0">
              <a:lnSpc>
                <a:spcPct val="100000"/>
              </a:lnSpc>
              <a:spcBef>
                <a:spcPts val="0"/>
              </a:spcBef>
              <a:buNone/>
            </a:pPr>
            <a:r>
              <a:rPr lang="en-US" sz="2200" dirty="0"/>
              <a:t>February 24 – March 24</a:t>
            </a:r>
          </a:p>
          <a:p>
            <a:pPr marL="0" lvl="1" indent="0">
              <a:lnSpc>
                <a:spcPct val="100000"/>
              </a:lnSpc>
              <a:spcBef>
                <a:spcPts val="0"/>
              </a:spcBef>
              <a:buNone/>
            </a:pPr>
            <a:r>
              <a:rPr lang="en-US" sz="2200" dirty="0"/>
              <a:t>8 am – 5 pm / Mon, Wed, Fri</a:t>
            </a:r>
          </a:p>
          <a:p>
            <a:pPr marL="0" lvl="1" indent="0">
              <a:lnSpc>
                <a:spcPct val="100000"/>
              </a:lnSpc>
              <a:spcBef>
                <a:spcPts val="0"/>
              </a:spcBef>
              <a:buNone/>
            </a:pPr>
            <a:r>
              <a:rPr lang="en-US" sz="2200" dirty="0"/>
              <a:t>8 am – 7 pm / Tue, Thu </a:t>
            </a:r>
          </a:p>
          <a:p>
            <a:pPr marL="0" lvl="1" indent="0">
              <a:lnSpc>
                <a:spcPct val="100000"/>
              </a:lnSpc>
              <a:spcBef>
                <a:spcPts val="0"/>
              </a:spcBef>
              <a:buNone/>
            </a:pPr>
            <a:endParaRPr lang="en-US" dirty="0"/>
          </a:p>
          <a:p>
            <a:pPr marL="0" lvl="1" indent="0">
              <a:lnSpc>
                <a:spcPct val="100000"/>
              </a:lnSpc>
              <a:spcBef>
                <a:spcPts val="0"/>
              </a:spcBef>
              <a:buNone/>
            </a:pPr>
            <a:r>
              <a:rPr lang="en-US" sz="2200" dirty="0"/>
              <a:t>Email to File an Appeal:</a:t>
            </a:r>
          </a:p>
          <a:p>
            <a:pPr marL="0" lvl="1" indent="0">
              <a:lnSpc>
                <a:spcPct val="100000"/>
              </a:lnSpc>
              <a:spcBef>
                <a:spcPts val="0"/>
              </a:spcBef>
              <a:buNone/>
            </a:pPr>
            <a:r>
              <a:rPr lang="en-US" sz="2200" dirty="0">
                <a:hlinkClick r:id="rId3"/>
              </a:rPr>
              <a:t>taxrealestate@cumberlandcountync.gov</a:t>
            </a:r>
            <a:endParaRPr lang="en-US" sz="2200" dirty="0"/>
          </a:p>
          <a:p>
            <a:pPr marL="0" lvl="1" indent="0">
              <a:lnSpc>
                <a:spcPct val="100000"/>
              </a:lnSpc>
              <a:spcBef>
                <a:spcPts val="0"/>
              </a:spcBef>
              <a:buNone/>
            </a:pPr>
            <a:endParaRPr lang="en-US" sz="2200" dirty="0"/>
          </a:p>
          <a:p>
            <a:pPr marL="0" lvl="1" indent="0">
              <a:lnSpc>
                <a:spcPct val="100000"/>
              </a:lnSpc>
              <a:spcBef>
                <a:spcPts val="0"/>
              </a:spcBef>
              <a:buNone/>
            </a:pPr>
            <a:r>
              <a:rPr lang="en-US" sz="2200" u="sng" dirty="0"/>
              <a:t>Customer Service:  910-678-7507</a:t>
            </a:r>
          </a:p>
          <a:p>
            <a:pPr marL="0" lvl="1" indent="0">
              <a:lnSpc>
                <a:spcPct val="100000"/>
              </a:lnSpc>
              <a:spcBef>
                <a:spcPts val="0"/>
              </a:spcBef>
              <a:buNone/>
            </a:pPr>
            <a:r>
              <a:rPr lang="en-US" sz="2200" dirty="0"/>
              <a:t>8 am – 5 pm / Mon – Fri</a:t>
            </a:r>
          </a:p>
          <a:p>
            <a:pPr marL="0" lvl="1" indent="0">
              <a:lnSpc>
                <a:spcPct val="100000"/>
              </a:lnSpc>
              <a:spcBef>
                <a:spcPts val="0"/>
              </a:spcBef>
              <a:buNone/>
            </a:pPr>
            <a:endParaRPr lang="en-US" sz="2200" dirty="0"/>
          </a:p>
          <a:p>
            <a:pPr marL="0" lvl="1" indent="0">
              <a:lnSpc>
                <a:spcPct val="100000"/>
              </a:lnSpc>
              <a:spcBef>
                <a:spcPts val="0"/>
              </a:spcBef>
              <a:buNone/>
            </a:pPr>
            <a:r>
              <a:rPr lang="en-US" sz="2200" dirty="0"/>
              <a:t>County </a:t>
            </a:r>
            <a:r>
              <a:rPr lang="en-US" dirty="0"/>
              <a:t>website at:</a:t>
            </a:r>
          </a:p>
          <a:p>
            <a:pPr marL="0" lvl="1" indent="0">
              <a:lnSpc>
                <a:spcPct val="100000"/>
              </a:lnSpc>
              <a:spcBef>
                <a:spcPts val="0"/>
              </a:spcBef>
              <a:buNone/>
            </a:pPr>
            <a:r>
              <a:rPr lang="en-US" sz="2200" dirty="0">
                <a:hlinkClick r:id="rId4"/>
              </a:rPr>
              <a:t>www.cumberlandcountync.gov/tax</a:t>
            </a:r>
            <a:r>
              <a:rPr lang="en-US" sz="2200" dirty="0"/>
              <a:t> </a:t>
            </a:r>
          </a:p>
        </p:txBody>
      </p:sp>
    </p:spTree>
    <p:extLst>
      <p:ext uri="{BB962C8B-B14F-4D97-AF65-F5344CB8AC3E}">
        <p14:creationId xmlns:p14="http://schemas.microsoft.com/office/powerpoint/2010/main" val="308458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9570-BAB6-2411-DA78-824D20BA4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EBF43-0F33-3FBE-5916-A5FB92FC0D06}"/>
              </a:ext>
            </a:extLst>
          </p:cNvPr>
          <p:cNvSpPr>
            <a:spLocks noGrp="1"/>
          </p:cNvSpPr>
          <p:nvPr>
            <p:ph type="title"/>
          </p:nvPr>
        </p:nvSpPr>
        <p:spPr>
          <a:xfrm>
            <a:off x="838200" y="533077"/>
            <a:ext cx="10515600" cy="661241"/>
          </a:xfrm>
        </p:spPr>
        <p:txBody>
          <a:bodyPr/>
          <a:lstStyle/>
          <a:p>
            <a:pPr algn="ctr"/>
            <a:r>
              <a:rPr lang="en-US" b="1" u="sng" dirty="0">
                <a:solidFill>
                  <a:srgbClr val="FFC000"/>
                </a:solidFill>
              </a:rPr>
              <a:t>General Information</a:t>
            </a:r>
            <a:endParaRPr lang="en-US" sz="2800" u="sng" dirty="0">
              <a:latin typeface="Tw Cen MT" panose="020B0602020104020603" pitchFamily="34" charset="0"/>
            </a:endParaRPr>
          </a:p>
        </p:txBody>
      </p:sp>
      <p:sp>
        <p:nvSpPr>
          <p:cNvPr id="3" name="Content Placeholder 2">
            <a:extLst>
              <a:ext uri="{FF2B5EF4-FFF2-40B4-BE49-F238E27FC236}">
                <a16:creationId xmlns:a16="http://schemas.microsoft.com/office/drawing/2014/main" id="{D346E1E3-4A5E-C279-463B-9DD1629E6A2B}"/>
              </a:ext>
            </a:extLst>
          </p:cNvPr>
          <p:cNvSpPr>
            <a:spLocks noGrp="1"/>
          </p:cNvSpPr>
          <p:nvPr>
            <p:ph idx="1"/>
          </p:nvPr>
        </p:nvSpPr>
        <p:spPr>
          <a:xfrm>
            <a:off x="2110792" y="1331915"/>
            <a:ext cx="8162212" cy="4351338"/>
          </a:xfrm>
        </p:spPr>
        <p:txBody>
          <a:bodyPr/>
          <a:lstStyle/>
          <a:p>
            <a:pPr marL="457200" marR="0" algn="l" rtl="0" eaLnBrk="1" fontAlgn="auto" latinLnBrk="0" hangingPunct="1">
              <a:lnSpc>
                <a:spcPct val="110000"/>
              </a:lnSpc>
              <a:spcBef>
                <a:spcPts val="0"/>
              </a:spcBef>
            </a:pPr>
            <a:r>
              <a:rPr lang="en-US" altLang="en-US" sz="2000" dirty="0">
                <a:latin typeface="Calibri" pitchFamily="34" charset="0"/>
                <a:ea typeface="Calibri" pitchFamily="34" charset="0"/>
                <a:cs typeface="Times New Roman" pitchFamily="18" charset="0"/>
              </a:rPr>
              <a:t>Required by NC General Statutes (NCGS 105-286)</a:t>
            </a:r>
          </a:p>
          <a:p>
            <a:pPr marL="1028700" marR="0" indent="-342900" algn="l" rtl="0" eaLnBrk="1" fontAlgn="auto" latinLnBrk="0" hangingPunct="1">
              <a:lnSpc>
                <a:spcPct val="110000"/>
              </a:lnSpc>
              <a:spcBef>
                <a:spcPts val="0"/>
              </a:spcBef>
              <a:spcAft>
                <a:spcPts val="1200"/>
              </a:spcAft>
              <a:buFont typeface="Wingdings" panose="05000000000000000000" pitchFamily="2" charset="2"/>
              <a:buChar char="Ø"/>
            </a:pPr>
            <a:r>
              <a:rPr lang="en-US" altLang="en-US" sz="1800" dirty="0">
                <a:latin typeface="Calibri" pitchFamily="34" charset="0"/>
                <a:ea typeface="Calibri" pitchFamily="34" charset="0"/>
                <a:cs typeface="Times New Roman" pitchFamily="18" charset="0"/>
              </a:rPr>
              <a:t>North Carolina law requires all counties to revalue real property at least once every 8-years.</a:t>
            </a:r>
          </a:p>
          <a:p>
            <a:pPr marL="1028700" marR="0" indent="-342900" algn="l" rtl="0" eaLnBrk="1" fontAlgn="auto" latinLnBrk="0" hangingPunct="1">
              <a:lnSpc>
                <a:spcPct val="110000"/>
              </a:lnSpc>
              <a:spcBef>
                <a:spcPts val="0"/>
              </a:spcBef>
              <a:spcAft>
                <a:spcPts val="1800"/>
              </a:spcAft>
              <a:buFont typeface="Wingdings" panose="05000000000000000000" pitchFamily="2" charset="2"/>
              <a:buChar char="Ø"/>
            </a:pPr>
            <a:r>
              <a:rPr lang="en-US" altLang="en-US" sz="1800" dirty="0">
                <a:latin typeface="Calibri" pitchFamily="34" charset="0"/>
                <a:ea typeface="Calibri" pitchFamily="34" charset="0"/>
                <a:cs typeface="Times New Roman" pitchFamily="18" charset="0"/>
              </a:rPr>
              <a:t>Cumberland County is currently on an 8-year cycle – last revaluation was 2017.</a:t>
            </a:r>
          </a:p>
          <a:p>
            <a:pPr marL="457200">
              <a:lnSpc>
                <a:spcPct val="100000"/>
              </a:lnSpc>
              <a:spcBef>
                <a:spcPts val="0"/>
              </a:spcBef>
              <a:spcAft>
                <a:spcPts val="1800"/>
              </a:spcAft>
            </a:pPr>
            <a:r>
              <a:rPr lang="en-US" altLang="en-US" sz="2000" dirty="0">
                <a:latin typeface="Calibri" pitchFamily="34" charset="0"/>
                <a:ea typeface="Calibri" pitchFamily="34" charset="0"/>
                <a:cs typeface="Times New Roman" pitchFamily="18" charset="0"/>
              </a:rPr>
              <a:t>Revaluation is simply…the process of updating Cumberland County’s </a:t>
            </a:r>
            <a:r>
              <a:rPr lang="en-US" altLang="en-US" sz="2000" b="1" dirty="0">
                <a:latin typeface="Calibri" pitchFamily="34" charset="0"/>
                <a:ea typeface="Calibri" pitchFamily="34" charset="0"/>
                <a:cs typeface="Times New Roman" pitchFamily="18" charset="0"/>
              </a:rPr>
              <a:t>real property </a:t>
            </a:r>
            <a:r>
              <a:rPr lang="en-US" altLang="en-US" sz="2000" dirty="0">
                <a:latin typeface="Calibri" pitchFamily="34" charset="0"/>
                <a:ea typeface="Calibri" pitchFamily="34" charset="0"/>
                <a:cs typeface="Times New Roman" pitchFamily="18" charset="0"/>
              </a:rPr>
              <a:t>values to reflect </a:t>
            </a:r>
            <a:r>
              <a:rPr lang="en-US" altLang="en-US" sz="2000" b="1" dirty="0">
                <a:latin typeface="Calibri" pitchFamily="34" charset="0"/>
                <a:ea typeface="Calibri" pitchFamily="34" charset="0"/>
                <a:cs typeface="Times New Roman" pitchFamily="18" charset="0"/>
              </a:rPr>
              <a:t>fair market value</a:t>
            </a:r>
            <a:r>
              <a:rPr lang="en-US" altLang="en-US" sz="2000" dirty="0">
                <a:latin typeface="Calibri" pitchFamily="34" charset="0"/>
                <a:ea typeface="Calibri" pitchFamily="34" charset="0"/>
                <a:cs typeface="Times New Roman" pitchFamily="18" charset="0"/>
              </a:rPr>
              <a:t> as of </a:t>
            </a:r>
            <a:r>
              <a:rPr lang="en-US" altLang="en-US" sz="2000" b="1" dirty="0">
                <a:latin typeface="Calibri" pitchFamily="34" charset="0"/>
                <a:ea typeface="Calibri" pitchFamily="34" charset="0"/>
                <a:cs typeface="Times New Roman" pitchFamily="18" charset="0"/>
              </a:rPr>
              <a:t>January 1, 2025.</a:t>
            </a:r>
          </a:p>
          <a:p>
            <a:pPr marL="457200" marR="0" algn="l" rtl="0" eaLnBrk="1" fontAlgn="auto" latinLnBrk="0" hangingPunct="1">
              <a:lnSpc>
                <a:spcPct val="100000"/>
              </a:lnSpc>
              <a:spcBef>
                <a:spcPts val="0"/>
              </a:spcBef>
              <a:spcAft>
                <a:spcPts val="1800"/>
              </a:spcAft>
            </a:pPr>
            <a:r>
              <a:rPr lang="en-US" altLang="en-US" sz="2000" dirty="0">
                <a:latin typeface="Calibri" pitchFamily="34" charset="0"/>
                <a:ea typeface="Calibri" pitchFamily="34" charset="0"/>
                <a:cs typeface="Times New Roman" pitchFamily="18" charset="0"/>
              </a:rPr>
              <a:t>Property tax values generally do not change from year to year until the next revaluation.  Exceptions would include construction/renovations.</a:t>
            </a:r>
          </a:p>
          <a:p>
            <a:pPr marR="0" indent="0" algn="l" rtl="0" eaLnBrk="1" fontAlgn="auto" latinLnBrk="0" hangingPunct="1">
              <a:lnSpc>
                <a:spcPct val="100000"/>
              </a:lnSpc>
              <a:spcBef>
                <a:spcPts val="0"/>
              </a:spcBef>
              <a:spcAft>
                <a:spcPts val="1200"/>
              </a:spcAft>
              <a:buNone/>
            </a:pPr>
            <a:endParaRPr lang="en-US" altLang="en-US"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11181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B8972-A41C-54D5-3537-6B087288A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2067C-9BA2-9013-A47B-4824C6A989FC}"/>
              </a:ext>
            </a:extLst>
          </p:cNvPr>
          <p:cNvSpPr>
            <a:spLocks noGrp="1"/>
          </p:cNvSpPr>
          <p:nvPr>
            <p:ph type="title"/>
          </p:nvPr>
        </p:nvSpPr>
        <p:spPr>
          <a:xfrm>
            <a:off x="838200" y="533077"/>
            <a:ext cx="10515600" cy="661241"/>
          </a:xfrm>
        </p:spPr>
        <p:txBody>
          <a:bodyPr/>
          <a:lstStyle/>
          <a:p>
            <a:pPr algn="ctr"/>
            <a:r>
              <a:rPr lang="en-US" b="1" u="sng" dirty="0">
                <a:solidFill>
                  <a:srgbClr val="FFC000"/>
                </a:solidFill>
              </a:rPr>
              <a:t>Revaluation Objective</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C474CA3-04B9-E6AA-E671-0F60C917A8AF}"/>
              </a:ext>
            </a:extLst>
          </p:cNvPr>
          <p:cNvSpPr>
            <a:spLocks noGrp="1"/>
          </p:cNvSpPr>
          <p:nvPr>
            <p:ph idx="1"/>
          </p:nvPr>
        </p:nvSpPr>
        <p:spPr>
          <a:xfrm>
            <a:off x="2129453" y="1253331"/>
            <a:ext cx="7933094" cy="4923534"/>
          </a:xfrm>
        </p:spPr>
        <p:txBody>
          <a:bodyPr/>
          <a:lstStyle/>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Appraise all real property in the county at 100% of its market value, as defined by statute.</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NCGS 105-283:  “all property, real and personal, shall as far as practicable be appraised or valued at its true value in money.”</a:t>
            </a:r>
          </a:p>
          <a:p>
            <a:pPr marL="457200" marR="0" algn="l" rtl="0" eaLnBrk="1" fontAlgn="auto" latinLnBrk="0" hangingPunct="1">
              <a:lnSpc>
                <a:spcPct val="100000"/>
              </a:lnSpc>
              <a:spcBef>
                <a:spcPts val="0"/>
              </a:spcBef>
              <a:spcAft>
                <a:spcPts val="1200"/>
              </a:spcAft>
            </a:pPr>
            <a:r>
              <a:rPr lang="en-US" altLang="en-US" sz="2000" dirty="0">
                <a:latin typeface="Calibri" pitchFamily="34" charset="0"/>
                <a:ea typeface="Calibri" pitchFamily="34" charset="0"/>
                <a:cs typeface="Times New Roman" pitchFamily="18" charset="0"/>
              </a:rPr>
              <a:t>True value in money equals “market value”</a:t>
            </a:r>
          </a:p>
          <a:p>
            <a:pPr marL="914400" marR="0" indent="-342900" algn="just" rtl="0" eaLnBrk="1" fontAlgn="auto" latinLnBrk="0" hangingPunct="1">
              <a:lnSpc>
                <a:spcPct val="100000"/>
              </a:lnSpc>
              <a:spcBef>
                <a:spcPts val="0"/>
              </a:spcBef>
              <a:spcAft>
                <a:spcPts val="1200"/>
              </a:spcAft>
              <a:buFont typeface="Wingdings" panose="05000000000000000000" pitchFamily="2" charset="2"/>
              <a:buChar char="Ø"/>
            </a:pPr>
            <a:r>
              <a:rPr lang="en-US" altLang="en-US" sz="1600" i="1" dirty="0">
                <a:latin typeface="Calibri" pitchFamily="34" charset="0"/>
                <a:ea typeface="Calibri" pitchFamily="34" charset="0"/>
                <a:cs typeface="Times New Roman" pitchFamily="18" charset="0"/>
              </a:rPr>
              <a:t>True value in money is “the price estimated in terms of money at which the property would change hands between a willing and financially able buyer and seller, neither being under any compulsion to buy or sell and both having reasonable knowledge of all the uses to which the property is adapted and for which it is capable of being used.”</a:t>
            </a:r>
          </a:p>
          <a:p>
            <a:pPr marL="457200" marR="0" algn="l" rtl="0" eaLnBrk="1" fontAlgn="auto" latinLnBrk="0" hangingPunct="1">
              <a:lnSpc>
                <a:spcPct val="110000"/>
              </a:lnSpc>
              <a:spcBef>
                <a:spcPts val="0"/>
              </a:spcBef>
            </a:pPr>
            <a:r>
              <a:rPr lang="en-US" altLang="en-US" sz="1800" dirty="0">
                <a:latin typeface="Calibri" pitchFamily="34" charset="0"/>
                <a:ea typeface="Calibri" pitchFamily="34" charset="0"/>
                <a:cs typeface="Times New Roman" pitchFamily="18" charset="0"/>
              </a:rPr>
              <a:t>Tax Equity and Fairness</a:t>
            </a:r>
          </a:p>
          <a:p>
            <a:pPr marL="1028700" marR="0" indent="-342900" algn="l" rtl="0" eaLnBrk="1" fontAlgn="auto" latinLnBrk="0" hangingPunct="1">
              <a:lnSpc>
                <a:spcPct val="110000"/>
              </a:lnSpc>
              <a:spcBef>
                <a:spcPts val="0"/>
              </a:spcBef>
              <a:spcAft>
                <a:spcPts val="1200"/>
              </a:spcAft>
              <a:buFont typeface="Wingdings" panose="05000000000000000000" pitchFamily="2" charset="2"/>
              <a:buChar char="Ø"/>
            </a:pPr>
            <a:r>
              <a:rPr lang="en-US" altLang="en-US" sz="1600" dirty="0">
                <a:latin typeface="Calibri" pitchFamily="34" charset="0"/>
                <a:ea typeface="Calibri" pitchFamily="34" charset="0"/>
                <a:cs typeface="Times New Roman" pitchFamily="18" charset="0"/>
              </a:rPr>
              <a:t>Revaluation ensures property values accurately reflect fair market value; ensuring the property tax burden is spread equitably across all taxpayers.</a:t>
            </a:r>
          </a:p>
          <a:p>
            <a:pPr marL="457200" indent="-182880" algn="just">
              <a:lnSpc>
                <a:spcPct val="100000"/>
              </a:lnSpc>
              <a:spcBef>
                <a:spcPts val="0"/>
              </a:spcBef>
              <a:spcAft>
                <a:spcPts val="1200"/>
              </a:spcAft>
            </a:pPr>
            <a:r>
              <a:rPr lang="en-US" altLang="en-US" sz="1800" dirty="0">
                <a:latin typeface="Calibri" pitchFamily="34" charset="0"/>
                <a:ea typeface="Calibri" pitchFamily="34" charset="0"/>
                <a:cs typeface="Times New Roman" pitchFamily="18" charset="0"/>
              </a:rPr>
              <a:t>Revaluations are </a:t>
            </a:r>
            <a:r>
              <a:rPr lang="en-US" altLang="en-US" sz="1800" u="sng" dirty="0">
                <a:latin typeface="Calibri" pitchFamily="34" charset="0"/>
                <a:ea typeface="Calibri" pitchFamily="34" charset="0"/>
                <a:cs typeface="Times New Roman" pitchFamily="18" charset="0"/>
              </a:rPr>
              <a:t>not conducted</a:t>
            </a:r>
            <a:r>
              <a:rPr lang="en-US" altLang="en-US" sz="1800" dirty="0">
                <a:latin typeface="Calibri" pitchFamily="34" charset="0"/>
                <a:ea typeface="Calibri" pitchFamily="34" charset="0"/>
                <a:cs typeface="Times New Roman" pitchFamily="18" charset="0"/>
              </a:rPr>
              <a:t> to raise revenue.</a:t>
            </a:r>
          </a:p>
          <a:p>
            <a:pPr marL="571500" marR="0" indent="0" algn="just" rtl="0" eaLnBrk="1" fontAlgn="auto" latinLnBrk="0" hangingPunct="1">
              <a:lnSpc>
                <a:spcPct val="100000"/>
              </a:lnSpc>
              <a:spcBef>
                <a:spcPts val="0"/>
              </a:spcBef>
              <a:spcAft>
                <a:spcPts val="1200"/>
              </a:spcAft>
              <a:buNone/>
            </a:pPr>
            <a:endParaRPr lang="en-US" altLang="en-US" sz="1600" i="1"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78884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7B95-11C8-7630-D7FA-9B7DE33E47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F6745-B815-FEB0-5469-B799F4408EAE}"/>
              </a:ext>
            </a:extLst>
          </p:cNvPr>
          <p:cNvSpPr>
            <a:spLocks noGrp="1"/>
          </p:cNvSpPr>
          <p:nvPr>
            <p:ph type="title"/>
          </p:nvPr>
        </p:nvSpPr>
        <p:spPr>
          <a:xfrm>
            <a:off x="838200" y="533077"/>
            <a:ext cx="10515600" cy="661241"/>
          </a:xfrm>
        </p:spPr>
        <p:txBody>
          <a:bodyPr/>
          <a:lstStyle/>
          <a:p>
            <a:pPr algn="ctr"/>
            <a:r>
              <a:rPr lang="en-US" b="1" u="sng" dirty="0">
                <a:solidFill>
                  <a:srgbClr val="FFC000"/>
                </a:solidFill>
              </a:rPr>
              <a:t>Revaluation Includes:</a:t>
            </a:r>
            <a:br>
              <a:rPr lang="en-US" u="sng" dirty="0">
                <a:latin typeface="Tw Cen MT" panose="020B0602020104020603" pitchFamily="34" charset="0"/>
              </a:rPr>
            </a:br>
            <a:endParaRPr lang="en-US" sz="2800" u="sng" dirty="0">
              <a:latin typeface="Tw Cen MT" panose="020B0602020104020603" pitchFamily="34" charset="0"/>
            </a:endParaRPr>
          </a:p>
        </p:txBody>
      </p:sp>
      <p:sp>
        <p:nvSpPr>
          <p:cNvPr id="3" name="Content Placeholder 2">
            <a:extLst>
              <a:ext uri="{FF2B5EF4-FFF2-40B4-BE49-F238E27FC236}">
                <a16:creationId xmlns:a16="http://schemas.microsoft.com/office/drawing/2014/main" id="{334F3B38-AE5A-4F71-01B9-0F02CEF6F25C}"/>
              </a:ext>
            </a:extLst>
          </p:cNvPr>
          <p:cNvSpPr>
            <a:spLocks noGrp="1"/>
          </p:cNvSpPr>
          <p:nvPr>
            <p:ph idx="1"/>
          </p:nvPr>
        </p:nvSpPr>
        <p:spPr>
          <a:xfrm>
            <a:off x="1776963" y="1194318"/>
            <a:ext cx="8638074" cy="4835622"/>
          </a:xfrm>
        </p:spPr>
        <p:txBody>
          <a:bodyPr/>
          <a:lstStyle/>
          <a:p>
            <a:pPr marL="685800" marR="0" indent="-457200" algn="l" rtl="0" eaLnBrk="1" fontAlgn="auto" latinLnBrk="0" hangingPunct="1">
              <a:lnSpc>
                <a:spcPct val="110000"/>
              </a:lnSpc>
              <a:spcBef>
                <a:spcPts val="0"/>
              </a:spcBef>
              <a:spcAft>
                <a:spcPts val="600"/>
              </a:spcAft>
            </a:pPr>
            <a:r>
              <a:rPr lang="en-US" altLang="en-US" sz="2000" dirty="0">
                <a:latin typeface="Calibri" pitchFamily="34" charset="0"/>
                <a:ea typeface="Calibri" pitchFamily="34" charset="0"/>
                <a:cs typeface="Times New Roman" pitchFamily="18" charset="0"/>
              </a:rPr>
              <a:t>General Revaluations are conducted by applying mass appraisal techniques in conjunction with computer-assisted mass appraisal (CAMA) software. </a:t>
            </a:r>
          </a:p>
          <a:p>
            <a:pPr marL="0" indent="0">
              <a:lnSpc>
                <a:spcPct val="110000"/>
              </a:lnSpc>
              <a:spcBef>
                <a:spcPts val="0"/>
              </a:spcBef>
              <a:spcAft>
                <a:spcPts val="1200"/>
              </a:spcAft>
              <a:buNone/>
            </a:pPr>
            <a:r>
              <a:rPr lang="en-US" altLang="en-US" sz="1600" i="1" dirty="0">
                <a:latin typeface="Calibri" pitchFamily="34" charset="0"/>
                <a:ea typeface="Calibri" pitchFamily="34" charset="0"/>
                <a:cs typeface="Times New Roman" pitchFamily="18" charset="0"/>
              </a:rPr>
              <a:t>	Note:  Cumberland County went live with a new software system February 2020</a:t>
            </a:r>
          </a:p>
          <a:p>
            <a:pPr marL="685800" marR="0" indent="-457200" algn="l" rtl="0" eaLnBrk="1" fontAlgn="auto" latinLnBrk="0" hangingPunct="1">
              <a:lnSpc>
                <a:spcPct val="100000"/>
              </a:lnSpc>
              <a:spcBef>
                <a:spcPts val="0"/>
              </a:spcBef>
              <a:spcAft>
                <a:spcPts val="600"/>
              </a:spcAft>
            </a:pPr>
            <a:r>
              <a:rPr lang="en-US" altLang="en-US" sz="2000" dirty="0">
                <a:latin typeface="Calibri" pitchFamily="34" charset="0"/>
                <a:ea typeface="Calibri" pitchFamily="34" charset="0"/>
                <a:cs typeface="Times New Roman" pitchFamily="18" charset="0"/>
              </a:rPr>
              <a:t>Vacant &amp; improved property sales reviewed/analyzed.</a:t>
            </a:r>
          </a:p>
          <a:p>
            <a:pPr marL="914400" marR="0" algn="l" rtl="0" eaLnBrk="1" fontAlgn="auto" latinLnBrk="0" hangingPunct="1">
              <a:lnSpc>
                <a:spcPct val="100000"/>
              </a:lnSpc>
              <a:spcBef>
                <a:spcPts val="0"/>
              </a:spcBef>
              <a:spcAft>
                <a:spcPts val="600"/>
              </a:spcAft>
              <a:buFont typeface="Wingdings" panose="05000000000000000000" pitchFamily="2" charset="2"/>
              <a:buChar char="Ø"/>
            </a:pPr>
            <a:r>
              <a:rPr lang="en-US" altLang="en-US" sz="1600" dirty="0">
                <a:latin typeface="Calibri" pitchFamily="34" charset="0"/>
                <a:ea typeface="Calibri" pitchFamily="34" charset="0"/>
                <a:cs typeface="Times New Roman" pitchFamily="18" charset="0"/>
              </a:rPr>
              <a:t>Transactions that are consistent with the statue are qualified and used for sales analysis</a:t>
            </a:r>
          </a:p>
          <a:p>
            <a:pPr marL="914400" marR="0" algn="l" rtl="0" eaLnBrk="1" fontAlgn="auto" latinLnBrk="0" hangingPunct="1">
              <a:lnSpc>
                <a:spcPct val="100000"/>
              </a:lnSpc>
              <a:spcBef>
                <a:spcPts val="0"/>
              </a:spcBef>
              <a:spcAft>
                <a:spcPts val="1200"/>
              </a:spcAft>
              <a:buFont typeface="Wingdings" panose="05000000000000000000" pitchFamily="2" charset="2"/>
              <a:buChar char="Ø"/>
            </a:pPr>
            <a:r>
              <a:rPr lang="en-US" altLang="en-US" sz="1600" dirty="0">
                <a:latin typeface="Calibri" pitchFamily="34" charset="0"/>
                <a:ea typeface="Calibri" pitchFamily="34" charset="0"/>
                <a:cs typeface="Times New Roman" pitchFamily="18" charset="0"/>
              </a:rPr>
              <a:t>For the 2025 revaluation, we considered over 45,000 qualified sales in analyzing market patterns and trends</a:t>
            </a:r>
          </a:p>
          <a:p>
            <a:pPr marL="685800" indent="-457200">
              <a:lnSpc>
                <a:spcPct val="110000"/>
              </a:lnSpc>
              <a:spcBef>
                <a:spcPts val="0"/>
              </a:spcBef>
              <a:spcAft>
                <a:spcPts val="1200"/>
              </a:spcAft>
            </a:pPr>
            <a:r>
              <a:rPr lang="en-US" altLang="en-US" sz="2000" dirty="0">
                <a:latin typeface="Calibri" pitchFamily="34" charset="0"/>
                <a:ea typeface="Calibri" pitchFamily="34" charset="0"/>
                <a:cs typeface="Times New Roman" pitchFamily="18" charset="0"/>
              </a:rPr>
              <a:t>Residential, commercial and industrial properties – all real property.  </a:t>
            </a:r>
          </a:p>
          <a:p>
            <a:pPr marL="685800" marR="0" indent="-457200" algn="l" rtl="0" eaLnBrk="1" fontAlgn="auto" latinLnBrk="0" hangingPunct="1">
              <a:lnSpc>
                <a:spcPct val="110000"/>
              </a:lnSpc>
              <a:spcBef>
                <a:spcPts val="0"/>
              </a:spcBef>
              <a:spcAft>
                <a:spcPts val="1200"/>
              </a:spcAft>
            </a:pPr>
            <a:r>
              <a:rPr lang="en-US" altLang="en-US" sz="2000" dirty="0">
                <a:latin typeface="Calibri" pitchFamily="34" charset="0"/>
                <a:ea typeface="Calibri" pitchFamily="34" charset="0"/>
                <a:cs typeface="Times New Roman" pitchFamily="18" charset="0"/>
              </a:rPr>
              <a:t>Market, cost and income models are developed.</a:t>
            </a:r>
          </a:p>
          <a:p>
            <a:pPr marL="685800" marR="0" indent="-457200" algn="l" rtl="0" eaLnBrk="1" fontAlgn="auto" latinLnBrk="0" hangingPunct="1">
              <a:lnSpc>
                <a:spcPct val="110000"/>
              </a:lnSpc>
              <a:spcBef>
                <a:spcPts val="0"/>
              </a:spcBef>
              <a:spcAft>
                <a:spcPts val="1200"/>
              </a:spcAft>
            </a:pPr>
            <a:r>
              <a:rPr lang="en-US" altLang="en-US" sz="2000" dirty="0">
                <a:latin typeface="Calibri" pitchFamily="34" charset="0"/>
                <a:ea typeface="Calibri" pitchFamily="34" charset="0"/>
                <a:cs typeface="Times New Roman" pitchFamily="18" charset="0"/>
              </a:rPr>
              <a:t>The sales comparison approach is used on most residential properties.</a:t>
            </a:r>
          </a:p>
          <a:p>
            <a:pPr marL="685800" indent="-457200">
              <a:lnSpc>
                <a:spcPct val="110000"/>
              </a:lnSpc>
              <a:spcBef>
                <a:spcPts val="0"/>
              </a:spcBef>
              <a:spcAft>
                <a:spcPts val="1200"/>
              </a:spcAft>
            </a:pPr>
            <a:r>
              <a:rPr lang="en-US" altLang="en-US" sz="2000" dirty="0">
                <a:latin typeface="Calibri" pitchFamily="34" charset="0"/>
                <a:ea typeface="Calibri" pitchFamily="34" charset="0"/>
                <a:cs typeface="Times New Roman" pitchFamily="18" charset="0"/>
              </a:rPr>
              <a:t>The income approach is used on commercial income producing properties.</a:t>
            </a:r>
          </a:p>
          <a:p>
            <a:pPr marR="0" indent="0" algn="l" rtl="0" eaLnBrk="1" fontAlgn="auto" latinLnBrk="0" hangingPunct="1">
              <a:lnSpc>
                <a:spcPct val="110000"/>
              </a:lnSpc>
              <a:spcBef>
                <a:spcPts val="0"/>
              </a:spcBef>
              <a:spcAft>
                <a:spcPts val="1200"/>
              </a:spcAft>
              <a:buNone/>
            </a:pPr>
            <a:endParaRPr lang="en-US" altLang="en-US" sz="2000" dirty="0">
              <a:latin typeface="Calibri" pitchFamily="34" charset="0"/>
              <a:ea typeface="Calibri" pitchFamily="34" charset="0"/>
              <a:cs typeface="Times New Roman" pitchFamily="18" charset="0"/>
            </a:endParaRPr>
          </a:p>
          <a:p>
            <a:pPr marL="685800" marR="0" indent="-457200" algn="l" rtl="0" eaLnBrk="1" fontAlgn="auto" latinLnBrk="0" hangingPunct="1">
              <a:lnSpc>
                <a:spcPct val="110000"/>
              </a:lnSpc>
              <a:spcBef>
                <a:spcPts val="0"/>
              </a:spcBef>
              <a:buFont typeface="Wingdings" panose="05000000000000000000" pitchFamily="2" charset="2"/>
              <a:buChar char="Ø"/>
            </a:pPr>
            <a:endParaRPr lang="en-US" altLang="en-US" sz="2000" dirty="0">
              <a:latin typeface="Calibri" pitchFamily="34" charset="0"/>
              <a:ea typeface="Calibri" pitchFamily="34" charset="0"/>
              <a:cs typeface="Times New Roman" pitchFamily="18" charset="0"/>
            </a:endParaRPr>
          </a:p>
          <a:p>
            <a:pPr marL="685800" marR="0" indent="-457200" algn="l" rtl="0" eaLnBrk="1" fontAlgn="auto" latinLnBrk="0" hangingPunct="1">
              <a:lnSpc>
                <a:spcPct val="110000"/>
              </a:lnSpc>
              <a:spcBef>
                <a:spcPts val="0"/>
              </a:spcBef>
              <a:buFont typeface="Wingdings" panose="05000000000000000000" pitchFamily="2" charset="2"/>
              <a:buChar char="Ø"/>
            </a:pPr>
            <a:endParaRPr lang="en-US" altLang="en-US" sz="2000" dirty="0">
              <a:latin typeface="Calibri" pitchFamily="34" charset="0"/>
              <a:ea typeface="Calibri" pitchFamily="34" charset="0"/>
              <a:cs typeface="Times New Roman" pitchFamily="18" charset="0"/>
            </a:endParaRPr>
          </a:p>
          <a:p>
            <a:pPr marL="685800" marR="0" indent="-457200" algn="l" rtl="0" eaLnBrk="1" fontAlgn="auto" latinLnBrk="0" hangingPunct="1">
              <a:lnSpc>
                <a:spcPct val="110000"/>
              </a:lnSpc>
              <a:spcBef>
                <a:spcPts val="0"/>
              </a:spcBef>
              <a:buFont typeface="Wingdings" panose="05000000000000000000" pitchFamily="2" charset="2"/>
              <a:buChar char="Ø"/>
            </a:pPr>
            <a:endParaRPr lang="en-US" altLang="en-US" sz="2000"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89108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FEA91-CC5E-87A9-F73B-34D1DF34F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B28C7-1BE2-B2A4-40C7-57B2F289AF35}"/>
              </a:ext>
            </a:extLst>
          </p:cNvPr>
          <p:cNvSpPr>
            <a:spLocks noGrp="1"/>
          </p:cNvSpPr>
          <p:nvPr>
            <p:ph type="title"/>
          </p:nvPr>
        </p:nvSpPr>
        <p:spPr>
          <a:xfrm>
            <a:off x="838200" y="533077"/>
            <a:ext cx="10515600" cy="661241"/>
          </a:xfrm>
        </p:spPr>
        <p:txBody>
          <a:bodyPr/>
          <a:lstStyle/>
          <a:p>
            <a:pPr algn="ctr"/>
            <a:r>
              <a:rPr lang="en-US" b="1" u="sng" dirty="0">
                <a:solidFill>
                  <a:srgbClr val="FFC000"/>
                </a:solidFill>
              </a:rPr>
              <a:t>Assessed Value vs Taxable Value</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C9F4AFAB-3664-6625-99F7-1CD1B014A282}"/>
              </a:ext>
            </a:extLst>
          </p:cNvPr>
          <p:cNvSpPr>
            <a:spLocks noGrp="1"/>
          </p:cNvSpPr>
          <p:nvPr>
            <p:ph idx="1"/>
          </p:nvPr>
        </p:nvSpPr>
        <p:spPr>
          <a:xfrm>
            <a:off x="2442547" y="2761857"/>
            <a:ext cx="8283251" cy="3497748"/>
          </a:xfrm>
        </p:spPr>
        <p:txBody>
          <a:bodyPr/>
          <a:lstStyle/>
          <a:p>
            <a:pPr marL="0" algn="l" rtl="0" eaLnBrk="1" fontAlgn="t" latinLnBrk="0" hangingPunct="1">
              <a:spcAft>
                <a:spcPts val="1200"/>
              </a:spcAft>
            </a:pPr>
            <a:r>
              <a:rPr lang="en-US" altLang="en-US" sz="1800" u="sng" dirty="0">
                <a:latin typeface="Calibri" pitchFamily="34" charset="0"/>
                <a:ea typeface="Calibri" pitchFamily="34" charset="0"/>
                <a:cs typeface="Times New Roman" pitchFamily="18" charset="0"/>
              </a:rPr>
              <a:t>The 2025 beginning taxable value can be increased/reduced by:</a:t>
            </a:r>
          </a:p>
          <a:p>
            <a:pPr lvl="1" indent="-285750">
              <a:lnSpc>
                <a:spcPct val="100000"/>
              </a:lnSpc>
              <a:spcBef>
                <a:spcPct val="0"/>
              </a:spcBef>
              <a:spcAft>
                <a:spcPts val="1200"/>
              </a:spcAft>
              <a:buClrTx/>
              <a:buSzTx/>
              <a:buFont typeface="Wingdings" panose="05000000000000000000" pitchFamily="2" charset="2"/>
              <a:buChar char="Ø"/>
            </a:pPr>
            <a:r>
              <a:rPr lang="en-US" altLang="en-US" sz="1800" dirty="0">
                <a:latin typeface="Calibri" pitchFamily="34" charset="0"/>
                <a:ea typeface="Calibri" pitchFamily="34" charset="0"/>
                <a:cs typeface="Times New Roman" pitchFamily="18" charset="0"/>
              </a:rPr>
              <a:t>New applications for exemptions/exclusions/deferments </a:t>
            </a:r>
          </a:p>
          <a:p>
            <a:pPr marL="914400" lvl="2">
              <a:spcBef>
                <a:spcPct val="0"/>
              </a:spcBef>
              <a:spcAft>
                <a:spcPts val="600"/>
              </a:spcAft>
              <a:buClrTx/>
              <a:buSzTx/>
              <a:buFont typeface="Courier New" panose="02070309020205020404" pitchFamily="49" charset="0"/>
              <a:buChar char="o"/>
              <a:tabLst>
                <a:tab pos="1658938" algn="l"/>
              </a:tabLst>
            </a:pPr>
            <a:r>
              <a:rPr lang="en-US" sz="1500" dirty="0">
                <a:latin typeface="Calibri" pitchFamily="34" charset="0"/>
                <a:ea typeface="Calibri" pitchFamily="34" charset="0"/>
                <a:cs typeface="Times New Roman" pitchFamily="18" charset="0"/>
              </a:rPr>
              <a:t>Elderly Exclusions</a:t>
            </a:r>
          </a:p>
          <a:p>
            <a:pPr marL="914400" lvl="2">
              <a:spcBef>
                <a:spcPct val="0"/>
              </a:spcBef>
              <a:spcAft>
                <a:spcPts val="600"/>
              </a:spcAft>
              <a:buClrTx/>
              <a:buSzTx/>
              <a:buFont typeface="Courier New" panose="02070309020205020404" pitchFamily="49" charset="0"/>
              <a:buChar char="o"/>
              <a:tabLst>
                <a:tab pos="1658938" algn="l"/>
              </a:tabLst>
            </a:pPr>
            <a:r>
              <a:rPr lang="en-US" sz="1500" dirty="0">
                <a:latin typeface="Calibri" pitchFamily="34" charset="0"/>
                <a:ea typeface="Calibri" pitchFamily="34" charset="0"/>
                <a:cs typeface="Times New Roman" pitchFamily="18" charset="0"/>
              </a:rPr>
              <a:t>Disabled Exclusions</a:t>
            </a:r>
          </a:p>
          <a:p>
            <a:pPr marL="914400" lvl="2">
              <a:spcBef>
                <a:spcPct val="0"/>
              </a:spcBef>
              <a:spcAft>
                <a:spcPts val="600"/>
              </a:spcAft>
              <a:buClrTx/>
              <a:buSzTx/>
              <a:buFont typeface="Courier New" panose="02070309020205020404" pitchFamily="49" charset="0"/>
              <a:buChar char="o"/>
              <a:tabLst>
                <a:tab pos="1658938" algn="l"/>
              </a:tabLst>
            </a:pPr>
            <a:r>
              <a:rPr lang="en-US" sz="1500" dirty="0">
                <a:latin typeface="Calibri" pitchFamily="34" charset="0"/>
                <a:ea typeface="Calibri" pitchFamily="34" charset="0"/>
                <a:cs typeface="Times New Roman" pitchFamily="18" charset="0"/>
              </a:rPr>
              <a:t>Disabled Veterans Exclusions</a:t>
            </a:r>
          </a:p>
          <a:p>
            <a:pPr marL="914400" lvl="2">
              <a:spcBef>
                <a:spcPct val="0"/>
              </a:spcBef>
              <a:spcAft>
                <a:spcPts val="600"/>
              </a:spcAft>
              <a:buClrTx/>
              <a:buSzTx/>
              <a:buFont typeface="Courier New" panose="02070309020205020404" pitchFamily="49" charset="0"/>
              <a:buChar char="o"/>
              <a:tabLst>
                <a:tab pos="1658938" algn="l"/>
              </a:tabLst>
            </a:pPr>
            <a:r>
              <a:rPr lang="en-US" sz="1500" dirty="0">
                <a:latin typeface="Calibri" pitchFamily="34" charset="0"/>
                <a:ea typeface="Calibri" pitchFamily="34" charset="0"/>
                <a:cs typeface="Times New Roman" pitchFamily="18" charset="0"/>
              </a:rPr>
              <a:t>Builder’s Inventory</a:t>
            </a:r>
          </a:p>
          <a:p>
            <a:pPr marL="914400" lvl="2">
              <a:lnSpc>
                <a:spcPct val="100000"/>
              </a:lnSpc>
              <a:spcBef>
                <a:spcPts val="0"/>
              </a:spcBef>
              <a:spcAft>
                <a:spcPts val="1200"/>
              </a:spcAft>
              <a:buClrTx/>
              <a:buSzTx/>
              <a:buFont typeface="Courier New" panose="02070309020205020404" pitchFamily="49" charset="0"/>
              <a:buChar char="o"/>
              <a:tabLst>
                <a:tab pos="1658938" algn="l"/>
              </a:tabLst>
            </a:pPr>
            <a:r>
              <a:rPr lang="en-US" sz="1500" dirty="0">
                <a:latin typeface="Calibri" pitchFamily="34" charset="0"/>
                <a:ea typeface="Calibri" pitchFamily="34" charset="0"/>
                <a:cs typeface="Times New Roman" pitchFamily="18" charset="0"/>
              </a:rPr>
              <a:t>Present Use Value Deferment Program</a:t>
            </a:r>
          </a:p>
          <a:p>
            <a:pPr marL="685800" lvl="2" indent="-285750">
              <a:lnSpc>
                <a:spcPct val="100000"/>
              </a:lnSpc>
              <a:spcBef>
                <a:spcPts val="0"/>
              </a:spcBef>
              <a:spcAft>
                <a:spcPts val="1200"/>
              </a:spcAft>
              <a:buFont typeface="Wingdings" panose="05000000000000000000" pitchFamily="2" charset="2"/>
              <a:buChar char="Ø"/>
              <a:tabLst>
                <a:tab pos="1658938" algn="l"/>
              </a:tabLst>
            </a:pPr>
            <a:r>
              <a:rPr lang="en-US" altLang="en-US" sz="1800" dirty="0">
                <a:latin typeface="Calibri" pitchFamily="34" charset="0"/>
                <a:ea typeface="Calibri" pitchFamily="34" charset="0"/>
                <a:cs typeface="Times New Roman" pitchFamily="18" charset="0"/>
              </a:rPr>
              <a:t>Results of appeals </a:t>
            </a:r>
          </a:p>
          <a:p>
            <a:pPr marL="685800" lvl="2" indent="-285750">
              <a:lnSpc>
                <a:spcPct val="100000"/>
              </a:lnSpc>
              <a:spcBef>
                <a:spcPts val="0"/>
              </a:spcBef>
              <a:spcAft>
                <a:spcPts val="1200"/>
              </a:spcAft>
              <a:buClrTx/>
              <a:buSzTx/>
              <a:buFont typeface="Wingdings" panose="05000000000000000000" pitchFamily="2" charset="2"/>
              <a:buChar char="Ø"/>
              <a:tabLst>
                <a:tab pos="1658938" algn="l"/>
              </a:tabLst>
            </a:pPr>
            <a:r>
              <a:rPr lang="en-US" sz="1800" dirty="0">
                <a:latin typeface="Calibri" pitchFamily="34" charset="0"/>
                <a:ea typeface="Calibri" pitchFamily="34" charset="0"/>
                <a:cs typeface="Times New Roman" pitchFamily="18" charset="0"/>
              </a:rPr>
              <a:t>Legislative Initiatives</a:t>
            </a:r>
          </a:p>
        </p:txBody>
      </p:sp>
      <p:graphicFrame>
        <p:nvGraphicFramePr>
          <p:cNvPr id="4" name="Table 3">
            <a:extLst>
              <a:ext uri="{FF2B5EF4-FFF2-40B4-BE49-F238E27FC236}">
                <a16:creationId xmlns:a16="http://schemas.microsoft.com/office/drawing/2014/main" id="{3AF56EFA-E1C7-8251-9FD8-1909A539BA25}"/>
              </a:ext>
            </a:extLst>
          </p:cNvPr>
          <p:cNvGraphicFramePr>
            <a:graphicFrameLocks noGrp="1"/>
          </p:cNvGraphicFramePr>
          <p:nvPr>
            <p:extLst>
              <p:ext uri="{D42A27DB-BD31-4B8C-83A1-F6EECF244321}">
                <p14:modId xmlns:p14="http://schemas.microsoft.com/office/powerpoint/2010/main" val="2532670285"/>
              </p:ext>
            </p:extLst>
          </p:nvPr>
        </p:nvGraphicFramePr>
        <p:xfrm>
          <a:off x="2522375" y="1412498"/>
          <a:ext cx="7147250" cy="1112520"/>
        </p:xfrm>
        <a:graphic>
          <a:graphicData uri="http://schemas.openxmlformats.org/drawingml/2006/table">
            <a:tbl>
              <a:tblPr firstRow="1" bandRow="1">
                <a:tableStyleId>{5C22544A-7EE6-4342-B048-85BDC9FD1C3A}</a:tableStyleId>
              </a:tblPr>
              <a:tblGrid>
                <a:gridCol w="3573625">
                  <a:extLst>
                    <a:ext uri="{9D8B030D-6E8A-4147-A177-3AD203B41FA5}">
                      <a16:colId xmlns:a16="http://schemas.microsoft.com/office/drawing/2014/main" val="2770638399"/>
                    </a:ext>
                  </a:extLst>
                </a:gridCol>
                <a:gridCol w="3573625">
                  <a:extLst>
                    <a:ext uri="{9D8B030D-6E8A-4147-A177-3AD203B41FA5}">
                      <a16:colId xmlns:a16="http://schemas.microsoft.com/office/drawing/2014/main" val="1150490445"/>
                    </a:ext>
                  </a:extLst>
                </a:gridCol>
              </a:tblGrid>
              <a:tr h="370840">
                <a:tc>
                  <a:txBody>
                    <a:bodyPr/>
                    <a:lstStyle/>
                    <a:p>
                      <a:pPr algn="r"/>
                      <a:r>
                        <a:rPr lang="en-US" dirty="0">
                          <a:solidFill>
                            <a:srgbClr val="FFC000"/>
                          </a:solidFill>
                        </a:rPr>
                        <a:t>Total 2025 Assessed Value:</a:t>
                      </a:r>
                    </a:p>
                  </a:txBody>
                  <a:tcPr/>
                </a:tc>
                <a:tc>
                  <a:txBody>
                    <a:bodyPr/>
                    <a:lstStyle/>
                    <a:p>
                      <a:pPr algn="ctr"/>
                      <a:r>
                        <a:rPr lang="en-US" dirty="0">
                          <a:solidFill>
                            <a:srgbClr val="FFC000"/>
                          </a:solidFill>
                        </a:rPr>
                        <a:t>$39,306,445,064</a:t>
                      </a:r>
                    </a:p>
                  </a:txBody>
                  <a:tcPr/>
                </a:tc>
                <a:extLst>
                  <a:ext uri="{0D108BD9-81ED-4DB2-BD59-A6C34878D82A}">
                    <a16:rowId xmlns:a16="http://schemas.microsoft.com/office/drawing/2014/main" val="1753983045"/>
                  </a:ext>
                </a:extLst>
              </a:tr>
              <a:tr h="370840">
                <a:tc>
                  <a:txBody>
                    <a:bodyPr/>
                    <a:lstStyle/>
                    <a:p>
                      <a:pPr algn="r"/>
                      <a:r>
                        <a:rPr lang="en-US" dirty="0"/>
                        <a:t>Minus Total Exemptions/Exclusions:</a:t>
                      </a:r>
                    </a:p>
                  </a:txBody>
                  <a:tcPr/>
                </a:tc>
                <a:tc>
                  <a:txBody>
                    <a:bodyPr/>
                    <a:lstStyle/>
                    <a:p>
                      <a:pPr algn="ctr"/>
                      <a:r>
                        <a:rPr lang="en-US" dirty="0"/>
                        <a:t>&lt;$4,728,750,096&gt;</a:t>
                      </a:r>
                    </a:p>
                  </a:txBody>
                  <a:tcPr/>
                </a:tc>
                <a:extLst>
                  <a:ext uri="{0D108BD9-81ED-4DB2-BD59-A6C34878D82A}">
                    <a16:rowId xmlns:a16="http://schemas.microsoft.com/office/drawing/2014/main" val="1246237540"/>
                  </a:ext>
                </a:extLst>
              </a:tr>
              <a:tr h="370840">
                <a:tc>
                  <a:txBody>
                    <a:bodyPr/>
                    <a:lstStyle/>
                    <a:p>
                      <a:pPr algn="r"/>
                      <a:r>
                        <a:rPr lang="en-US" b="1" dirty="0">
                          <a:solidFill>
                            <a:srgbClr val="FFC000"/>
                          </a:solidFill>
                        </a:rPr>
                        <a:t>Total 2025 Beginning Taxable Value:</a:t>
                      </a:r>
                    </a:p>
                  </a:txBody>
                  <a:tcPr>
                    <a:solidFill>
                      <a:schemeClr val="accent1"/>
                    </a:solidFill>
                  </a:tcPr>
                </a:tc>
                <a:tc>
                  <a:txBody>
                    <a:bodyPr/>
                    <a:lstStyle/>
                    <a:p>
                      <a:pPr algn="ctr"/>
                      <a:r>
                        <a:rPr lang="en-US" b="1" dirty="0">
                          <a:solidFill>
                            <a:srgbClr val="FFC000"/>
                          </a:solidFill>
                        </a:rPr>
                        <a:t>$34,577,694,968</a:t>
                      </a:r>
                    </a:p>
                  </a:txBody>
                  <a:tcPr>
                    <a:solidFill>
                      <a:schemeClr val="accent1"/>
                    </a:solidFill>
                  </a:tcPr>
                </a:tc>
                <a:extLst>
                  <a:ext uri="{0D108BD9-81ED-4DB2-BD59-A6C34878D82A}">
                    <a16:rowId xmlns:a16="http://schemas.microsoft.com/office/drawing/2014/main" val="645561877"/>
                  </a:ext>
                </a:extLst>
              </a:tr>
            </a:tbl>
          </a:graphicData>
        </a:graphic>
      </p:graphicFrame>
    </p:spTree>
    <p:extLst>
      <p:ext uri="{BB962C8B-B14F-4D97-AF65-F5344CB8AC3E}">
        <p14:creationId xmlns:p14="http://schemas.microsoft.com/office/powerpoint/2010/main" val="84376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505796" y="566942"/>
            <a:ext cx="10515600" cy="698564"/>
          </a:xfrm>
        </p:spPr>
        <p:txBody>
          <a:bodyPr/>
          <a:lstStyle/>
          <a:p>
            <a:pPr algn="ctr"/>
            <a:r>
              <a:rPr lang="en-US" b="1" u="sng" dirty="0">
                <a:solidFill>
                  <a:srgbClr val="FFC000"/>
                </a:solidFill>
              </a:rPr>
              <a:t>The Bottom Line</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2523152" y="1471874"/>
            <a:ext cx="7320644" cy="4351338"/>
          </a:xfrm>
        </p:spPr>
        <p:txBody>
          <a:bodyPr/>
          <a:lstStyle/>
          <a:p>
            <a:pPr marL="0" indent="0">
              <a:lnSpc>
                <a:spcPct val="100000"/>
              </a:lnSpc>
              <a:spcBef>
                <a:spcPts val="0"/>
              </a:spcBef>
              <a:buNone/>
            </a:pPr>
            <a:r>
              <a:rPr lang="en-US" sz="2400" dirty="0">
                <a:latin typeface="Tw Cen MT" panose="020B0602020104020603" pitchFamily="34" charset="0"/>
              </a:rPr>
              <a:t>Countywide, the total real property </a:t>
            </a:r>
            <a:r>
              <a:rPr lang="en-US" sz="2400" u="sng" dirty="0">
                <a:latin typeface="Tw Cen MT" panose="020B0602020104020603" pitchFamily="34" charset="0"/>
              </a:rPr>
              <a:t>assessed</a:t>
            </a:r>
            <a:r>
              <a:rPr lang="en-US" sz="2400" dirty="0">
                <a:latin typeface="Tw Cen MT" panose="020B0602020104020603" pitchFamily="34" charset="0"/>
              </a:rPr>
              <a:t> value has increased by </a:t>
            </a:r>
            <a:r>
              <a:rPr lang="en-US" sz="2400" u="sng" dirty="0">
                <a:latin typeface="Tw Cen MT" panose="020B0602020104020603" pitchFamily="34" charset="0"/>
              </a:rPr>
              <a:t>64.7%</a:t>
            </a:r>
          </a:p>
          <a:p>
            <a:pPr marL="0" indent="0">
              <a:lnSpc>
                <a:spcPct val="100000"/>
              </a:lnSpc>
              <a:spcBef>
                <a:spcPts val="0"/>
              </a:spcBef>
              <a:buNone/>
            </a:pPr>
            <a:endParaRPr lang="en-US" sz="2400" dirty="0">
              <a:latin typeface="Tw Cen MT" panose="020B0602020104020603" pitchFamily="34" charset="0"/>
            </a:endParaRPr>
          </a:p>
          <a:p>
            <a:pPr marL="0" indent="0">
              <a:lnSpc>
                <a:spcPct val="100000"/>
              </a:lnSpc>
              <a:spcBef>
                <a:spcPts val="0"/>
              </a:spcBef>
              <a:buNone/>
            </a:pPr>
            <a:endParaRPr lang="en-US" sz="2400" dirty="0">
              <a:latin typeface="Tw Cen MT" panose="020B0602020104020603" pitchFamily="34" charset="0"/>
            </a:endParaRPr>
          </a:p>
          <a:p>
            <a:pPr marL="0" indent="0">
              <a:lnSpc>
                <a:spcPct val="100000"/>
              </a:lnSpc>
              <a:spcBef>
                <a:spcPts val="0"/>
              </a:spcBef>
              <a:buNone/>
            </a:pPr>
            <a:endParaRPr lang="en-US" sz="2400" dirty="0">
              <a:latin typeface="Tw Cen MT" panose="020B0602020104020603" pitchFamily="34" charset="0"/>
            </a:endParaRPr>
          </a:p>
          <a:p>
            <a:pPr marL="0" indent="0">
              <a:lnSpc>
                <a:spcPct val="100000"/>
              </a:lnSpc>
              <a:spcBef>
                <a:spcPts val="0"/>
              </a:spcBef>
              <a:buNone/>
            </a:pPr>
            <a:endParaRPr lang="en-US" sz="2400" dirty="0">
              <a:latin typeface="Tw Cen MT" panose="020B0602020104020603" pitchFamily="34" charset="0"/>
            </a:endParaRPr>
          </a:p>
          <a:p>
            <a:pPr marL="0" indent="0">
              <a:lnSpc>
                <a:spcPct val="100000"/>
              </a:lnSpc>
              <a:spcBef>
                <a:spcPts val="0"/>
              </a:spcBef>
              <a:buNone/>
            </a:pPr>
            <a:endParaRPr lang="en-US" sz="2400" dirty="0">
              <a:latin typeface="Tw Cen MT" panose="020B0602020104020603" pitchFamily="34" charset="0"/>
            </a:endParaRPr>
          </a:p>
          <a:p>
            <a:pPr marL="0" indent="0">
              <a:lnSpc>
                <a:spcPct val="100000"/>
              </a:lnSpc>
              <a:spcBef>
                <a:spcPts val="0"/>
              </a:spcBef>
              <a:buNone/>
            </a:pPr>
            <a:endParaRPr lang="en-US" sz="2000" dirty="0">
              <a:latin typeface="Tw Cen MT" panose="020B0602020104020603" pitchFamily="34" charset="0"/>
            </a:endParaRPr>
          </a:p>
          <a:p>
            <a:pPr>
              <a:lnSpc>
                <a:spcPct val="100000"/>
              </a:lnSpc>
              <a:spcBef>
                <a:spcPts val="0"/>
              </a:spcBef>
            </a:pPr>
            <a:r>
              <a:rPr lang="en-US" sz="2000" dirty="0">
                <a:latin typeface="Tw Cen MT" panose="020B0602020104020603" pitchFamily="34" charset="0"/>
              </a:rPr>
              <a:t>January 1, 2025, increase in Assessed Value:  </a:t>
            </a:r>
            <a:r>
              <a:rPr lang="en-US" sz="2000" u="sng" dirty="0">
                <a:latin typeface="Tw Cen MT" panose="020B0602020104020603" pitchFamily="34" charset="0"/>
              </a:rPr>
              <a:t>  $15,438,928,797</a:t>
            </a:r>
          </a:p>
          <a:p>
            <a:pPr marL="0" indent="0">
              <a:lnSpc>
                <a:spcPct val="100000"/>
              </a:lnSpc>
              <a:spcBef>
                <a:spcPts val="0"/>
              </a:spcBef>
              <a:buNone/>
            </a:pPr>
            <a:endParaRPr lang="en-US" sz="2000" dirty="0">
              <a:latin typeface="Tw Cen MT" panose="020B0602020104020603" pitchFamily="34" charset="0"/>
            </a:endParaRPr>
          </a:p>
          <a:p>
            <a:pPr>
              <a:lnSpc>
                <a:spcPct val="100000"/>
              </a:lnSpc>
              <a:spcBef>
                <a:spcPts val="0"/>
              </a:spcBef>
            </a:pPr>
            <a:endParaRPr lang="en-US" sz="2000" dirty="0">
              <a:latin typeface="Tw Cen MT" panose="020B0602020104020603" pitchFamily="34" charset="0"/>
            </a:endParaRPr>
          </a:p>
          <a:p>
            <a:pPr indent="0" algn="just">
              <a:lnSpc>
                <a:spcPct val="100000"/>
              </a:lnSpc>
              <a:spcBef>
                <a:spcPts val="0"/>
              </a:spcBef>
              <a:buNone/>
            </a:pPr>
            <a:r>
              <a:rPr lang="en-US" sz="2400" b="1" i="1" dirty="0">
                <a:latin typeface="Tw Cen MT" panose="020B0602020104020603" pitchFamily="34" charset="0"/>
              </a:rPr>
              <a:t>     </a:t>
            </a:r>
          </a:p>
        </p:txBody>
      </p:sp>
      <p:graphicFrame>
        <p:nvGraphicFramePr>
          <p:cNvPr id="4" name="Table 3">
            <a:extLst>
              <a:ext uri="{FF2B5EF4-FFF2-40B4-BE49-F238E27FC236}">
                <a16:creationId xmlns:a16="http://schemas.microsoft.com/office/drawing/2014/main" id="{AE10DE33-4078-9491-EB9B-8C75FF05B551}"/>
              </a:ext>
            </a:extLst>
          </p:cNvPr>
          <p:cNvGraphicFramePr>
            <a:graphicFrameLocks noGrp="1"/>
          </p:cNvGraphicFramePr>
          <p:nvPr>
            <p:extLst>
              <p:ext uri="{D42A27DB-BD31-4B8C-83A1-F6EECF244321}">
                <p14:modId xmlns:p14="http://schemas.microsoft.com/office/powerpoint/2010/main" val="1077447102"/>
              </p:ext>
            </p:extLst>
          </p:nvPr>
        </p:nvGraphicFramePr>
        <p:xfrm>
          <a:off x="2508378" y="2427167"/>
          <a:ext cx="6994072" cy="1402284"/>
        </p:xfrm>
        <a:graphic>
          <a:graphicData uri="http://schemas.openxmlformats.org/drawingml/2006/table">
            <a:tbl>
              <a:tblPr firstRow="1" bandRow="1">
                <a:tableStyleId>{5C22544A-7EE6-4342-B048-85BDC9FD1C3A}</a:tableStyleId>
              </a:tblPr>
              <a:tblGrid>
                <a:gridCol w="2431402">
                  <a:extLst>
                    <a:ext uri="{9D8B030D-6E8A-4147-A177-3AD203B41FA5}">
                      <a16:colId xmlns:a16="http://schemas.microsoft.com/office/drawing/2014/main" val="2776625215"/>
                    </a:ext>
                  </a:extLst>
                </a:gridCol>
                <a:gridCol w="2780523">
                  <a:extLst>
                    <a:ext uri="{9D8B030D-6E8A-4147-A177-3AD203B41FA5}">
                      <a16:colId xmlns:a16="http://schemas.microsoft.com/office/drawing/2014/main" val="950287648"/>
                    </a:ext>
                  </a:extLst>
                </a:gridCol>
                <a:gridCol w="1782147">
                  <a:extLst>
                    <a:ext uri="{9D8B030D-6E8A-4147-A177-3AD203B41FA5}">
                      <a16:colId xmlns:a16="http://schemas.microsoft.com/office/drawing/2014/main" val="1294952841"/>
                    </a:ext>
                  </a:extLst>
                </a:gridCol>
              </a:tblGrid>
              <a:tr h="533543">
                <a:tc>
                  <a:txBody>
                    <a:bodyPr/>
                    <a:lstStyle/>
                    <a:p>
                      <a:pPr algn="ctr"/>
                      <a:r>
                        <a:rPr lang="en-US" dirty="0">
                          <a:solidFill>
                            <a:srgbClr val="FFC000"/>
                          </a:solidFill>
                        </a:rPr>
                        <a:t>Total 2024 Assessed Value </a:t>
                      </a:r>
                      <a:r>
                        <a:rPr lang="en-US" sz="1600" dirty="0">
                          <a:solidFill>
                            <a:srgbClr val="FFC000"/>
                          </a:solidFill>
                        </a:rPr>
                        <a:t>(2017 rates)</a:t>
                      </a:r>
                    </a:p>
                  </a:txBody>
                  <a:tcPr/>
                </a:tc>
                <a:tc>
                  <a:txBody>
                    <a:bodyPr/>
                    <a:lstStyle/>
                    <a:p>
                      <a:pPr algn="ctr"/>
                      <a:r>
                        <a:rPr lang="en-US" dirty="0">
                          <a:solidFill>
                            <a:srgbClr val="FFC000"/>
                          </a:solidFill>
                        </a:rPr>
                        <a:t>Total 2025 Beginning Assessed Value</a:t>
                      </a:r>
                    </a:p>
                  </a:txBody>
                  <a:tcPr/>
                </a:tc>
                <a:tc>
                  <a:txBody>
                    <a:bodyPr/>
                    <a:lstStyle/>
                    <a:p>
                      <a:pPr algn="ctr"/>
                      <a:r>
                        <a:rPr lang="en-US" dirty="0">
                          <a:solidFill>
                            <a:srgbClr val="FFC000"/>
                          </a:solidFill>
                        </a:rPr>
                        <a:t>Percent </a:t>
                      </a:r>
                    </a:p>
                    <a:p>
                      <a:pPr algn="ctr"/>
                      <a:r>
                        <a:rPr lang="en-US" dirty="0">
                          <a:solidFill>
                            <a:srgbClr val="FFC000"/>
                          </a:solidFill>
                        </a:rPr>
                        <a:t>Change</a:t>
                      </a:r>
                    </a:p>
                  </a:txBody>
                  <a:tcPr/>
                </a:tc>
                <a:extLst>
                  <a:ext uri="{0D108BD9-81ED-4DB2-BD59-A6C34878D82A}">
                    <a16:rowId xmlns:a16="http://schemas.microsoft.com/office/drawing/2014/main" val="2585189118"/>
                  </a:ext>
                </a:extLst>
              </a:tr>
              <a:tr h="762204">
                <a:tc>
                  <a:txBody>
                    <a:bodyPr/>
                    <a:lstStyle/>
                    <a:p>
                      <a:pPr algn="ctr"/>
                      <a:r>
                        <a:rPr lang="en-US" dirty="0"/>
                        <a:t>$23,867,516,267</a:t>
                      </a:r>
                    </a:p>
                  </a:txBody>
                  <a:tcPr anchor="ctr"/>
                </a:tc>
                <a:tc>
                  <a:txBody>
                    <a:bodyPr/>
                    <a:lstStyle/>
                    <a:p>
                      <a:pPr algn="ctr"/>
                      <a:r>
                        <a:rPr lang="en-US" dirty="0"/>
                        <a:t>$39,306,445,064</a:t>
                      </a:r>
                    </a:p>
                  </a:txBody>
                  <a:tcPr anchor="ctr"/>
                </a:tc>
                <a:tc>
                  <a:txBody>
                    <a:bodyPr/>
                    <a:lstStyle/>
                    <a:p>
                      <a:pPr algn="ctr"/>
                      <a:r>
                        <a:rPr lang="en-US" dirty="0"/>
                        <a:t>64.7%</a:t>
                      </a:r>
                    </a:p>
                  </a:txBody>
                  <a:tcPr anchor="ctr"/>
                </a:tc>
                <a:extLst>
                  <a:ext uri="{0D108BD9-81ED-4DB2-BD59-A6C34878D82A}">
                    <a16:rowId xmlns:a16="http://schemas.microsoft.com/office/drawing/2014/main" val="3978276043"/>
                  </a:ext>
                </a:extLst>
              </a:tr>
            </a:tbl>
          </a:graphicData>
        </a:graphic>
      </p:graphicFrame>
    </p:spTree>
    <p:extLst>
      <p:ext uri="{BB962C8B-B14F-4D97-AF65-F5344CB8AC3E}">
        <p14:creationId xmlns:p14="http://schemas.microsoft.com/office/powerpoint/2010/main" val="407336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2047292" y="1253330"/>
            <a:ext cx="7507255" cy="4746253"/>
          </a:xfrm>
        </p:spPr>
        <p:txBody>
          <a:bodyPr/>
          <a:lstStyle/>
          <a:p>
            <a:pPr marL="571500" indent="-342900">
              <a:lnSpc>
                <a:spcPct val="100000"/>
              </a:lnSpc>
              <a:spcBef>
                <a:spcPts val="0"/>
              </a:spcBef>
            </a:pPr>
            <a:endParaRPr lang="en-US" sz="2400" dirty="0">
              <a:latin typeface="Tw Cen MT" panose="020B0602020104020603" pitchFamily="34" charset="0"/>
            </a:endParaRPr>
          </a:p>
          <a:p>
            <a:pPr indent="0">
              <a:lnSpc>
                <a:spcPct val="100000"/>
              </a:lnSpc>
              <a:spcBef>
                <a:spcPts val="0"/>
              </a:spcBef>
              <a:buNone/>
            </a:pPr>
            <a:r>
              <a:rPr lang="en-US" sz="2400" b="1" i="1" dirty="0">
                <a:latin typeface="Tw Cen MT" panose="020B0602020104020603" pitchFamily="34" charset="0"/>
              </a:rPr>
              <a:t>     </a:t>
            </a:r>
          </a:p>
        </p:txBody>
      </p:sp>
      <p:sp>
        <p:nvSpPr>
          <p:cNvPr id="8" name="TextBox 7">
            <a:extLst>
              <a:ext uri="{FF2B5EF4-FFF2-40B4-BE49-F238E27FC236}">
                <a16:creationId xmlns:a16="http://schemas.microsoft.com/office/drawing/2014/main" id="{A023923E-C03A-A5CB-5FFE-DB24F24B89FD}"/>
              </a:ext>
            </a:extLst>
          </p:cNvPr>
          <p:cNvSpPr txBox="1"/>
          <p:nvPr/>
        </p:nvSpPr>
        <p:spPr>
          <a:xfrm>
            <a:off x="3047223" y="2434984"/>
            <a:ext cx="6097554" cy="1446550"/>
          </a:xfrm>
          <a:prstGeom prst="rect">
            <a:avLst/>
          </a:prstGeom>
          <a:noFill/>
        </p:spPr>
        <p:txBody>
          <a:bodyPr wrap="square">
            <a:spAutoFit/>
          </a:bodyPr>
          <a:lstStyle/>
          <a:p>
            <a:pPr marL="0" indent="0" algn="ctr">
              <a:buNone/>
            </a:pPr>
            <a:r>
              <a:rPr lang="en-US" sz="4400" kern="1200" dirty="0">
                <a:solidFill>
                  <a:srgbClr val="FFC000"/>
                </a:solidFill>
              </a:rPr>
              <a:t>Details of the </a:t>
            </a:r>
          </a:p>
          <a:p>
            <a:pPr marL="0" indent="0" algn="ctr">
              <a:buNone/>
            </a:pPr>
            <a:r>
              <a:rPr lang="en-US" sz="4400" kern="1200" dirty="0">
                <a:solidFill>
                  <a:srgbClr val="FFC000"/>
                </a:solidFill>
              </a:rPr>
              <a:t>Assessed Value</a:t>
            </a:r>
          </a:p>
        </p:txBody>
      </p:sp>
    </p:spTree>
    <p:extLst>
      <p:ext uri="{BB962C8B-B14F-4D97-AF65-F5344CB8AC3E}">
        <p14:creationId xmlns:p14="http://schemas.microsoft.com/office/powerpoint/2010/main" val="312399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6002-A649-CD18-2AD8-7B2A70888394}"/>
              </a:ext>
            </a:extLst>
          </p:cNvPr>
          <p:cNvSpPr>
            <a:spLocks noGrp="1"/>
          </p:cNvSpPr>
          <p:nvPr>
            <p:ph type="title"/>
          </p:nvPr>
        </p:nvSpPr>
        <p:spPr>
          <a:xfrm>
            <a:off x="838200" y="365125"/>
            <a:ext cx="10515600" cy="888205"/>
          </a:xfrm>
        </p:spPr>
        <p:txBody>
          <a:bodyPr/>
          <a:lstStyle/>
          <a:p>
            <a:pPr algn="ctr"/>
            <a:r>
              <a:rPr lang="en-US" u="sng" dirty="0">
                <a:solidFill>
                  <a:srgbClr val="FFC000"/>
                </a:solidFill>
                <a:latin typeface="Tw Cen MT" panose="020B0602020104020603" pitchFamily="34" charset="0"/>
              </a:rPr>
              <a:t>Results by Property Type</a:t>
            </a:r>
            <a:br>
              <a:rPr lang="en-US" dirty="0">
                <a:latin typeface="Tw Cen MT" panose="020B0602020104020603" pitchFamily="34" charset="0"/>
              </a:rPr>
            </a:br>
            <a:endParaRPr lang="en-US" sz="2800" dirty="0">
              <a:latin typeface="Tw Cen MT" panose="020B0602020104020603" pitchFamily="34" charset="0"/>
            </a:endParaRPr>
          </a:p>
        </p:txBody>
      </p:sp>
      <p:sp>
        <p:nvSpPr>
          <p:cNvPr id="3" name="Content Placeholder 2">
            <a:extLst>
              <a:ext uri="{FF2B5EF4-FFF2-40B4-BE49-F238E27FC236}">
                <a16:creationId xmlns:a16="http://schemas.microsoft.com/office/drawing/2014/main" id="{9BE00B41-B41F-FAEA-ADCF-681153BF4C53}"/>
              </a:ext>
            </a:extLst>
          </p:cNvPr>
          <p:cNvSpPr>
            <a:spLocks noGrp="1"/>
          </p:cNvSpPr>
          <p:nvPr>
            <p:ph idx="1"/>
          </p:nvPr>
        </p:nvSpPr>
        <p:spPr>
          <a:xfrm>
            <a:off x="2047293" y="1253330"/>
            <a:ext cx="7712527" cy="4746253"/>
          </a:xfrm>
        </p:spPr>
        <p:txBody>
          <a:bodyPr/>
          <a:lstStyle/>
          <a:p>
            <a:pPr marL="0" indent="0">
              <a:lnSpc>
                <a:spcPct val="100000"/>
              </a:lnSpc>
              <a:spcBef>
                <a:spcPts val="0"/>
              </a:spcBef>
              <a:buNone/>
            </a:pPr>
            <a:endParaRPr lang="en-US" sz="2400" dirty="0">
              <a:latin typeface="Tw Cen MT" panose="020B0602020104020603" pitchFamily="34" charset="0"/>
            </a:endParaRPr>
          </a:p>
          <a:p>
            <a:pPr>
              <a:lnSpc>
                <a:spcPct val="100000"/>
              </a:lnSpc>
              <a:spcBef>
                <a:spcPts val="0"/>
              </a:spcBef>
            </a:pPr>
            <a:endParaRPr lang="en-US" sz="2400" dirty="0">
              <a:latin typeface="Tw Cen MT" panose="020B0602020104020603" pitchFamily="34" charset="0"/>
            </a:endParaRPr>
          </a:p>
          <a:p>
            <a:pPr marL="571500" indent="-342900">
              <a:lnSpc>
                <a:spcPct val="100000"/>
              </a:lnSpc>
              <a:spcBef>
                <a:spcPts val="0"/>
              </a:spcBef>
            </a:pPr>
            <a:endParaRPr lang="en-US" sz="2400" dirty="0">
              <a:latin typeface="Tw Cen MT" panose="020B0602020104020603" pitchFamily="34" charset="0"/>
            </a:endParaRPr>
          </a:p>
          <a:p>
            <a:pPr indent="0">
              <a:lnSpc>
                <a:spcPct val="100000"/>
              </a:lnSpc>
              <a:spcBef>
                <a:spcPts val="0"/>
              </a:spcBef>
              <a:buNone/>
            </a:pPr>
            <a:r>
              <a:rPr lang="en-US" sz="2400" b="1" i="1" dirty="0">
                <a:latin typeface="Tw Cen MT" panose="020B0602020104020603" pitchFamily="34" charset="0"/>
              </a:rPr>
              <a:t>     </a:t>
            </a:r>
          </a:p>
        </p:txBody>
      </p:sp>
      <p:graphicFrame>
        <p:nvGraphicFramePr>
          <p:cNvPr id="4" name="Table 3">
            <a:extLst>
              <a:ext uri="{FF2B5EF4-FFF2-40B4-BE49-F238E27FC236}">
                <a16:creationId xmlns:a16="http://schemas.microsoft.com/office/drawing/2014/main" id="{B9B59B88-464B-86B9-E56B-AB0923608AFE}"/>
              </a:ext>
            </a:extLst>
          </p:cNvPr>
          <p:cNvGraphicFramePr>
            <a:graphicFrameLocks noGrp="1"/>
          </p:cNvGraphicFramePr>
          <p:nvPr>
            <p:extLst>
              <p:ext uri="{D42A27DB-BD31-4B8C-83A1-F6EECF244321}">
                <p14:modId xmlns:p14="http://schemas.microsoft.com/office/powerpoint/2010/main" val="4173638483"/>
              </p:ext>
            </p:extLst>
          </p:nvPr>
        </p:nvGraphicFramePr>
        <p:xfrm>
          <a:off x="3283209" y="1676561"/>
          <a:ext cx="5625582" cy="2987040"/>
        </p:xfrm>
        <a:graphic>
          <a:graphicData uri="http://schemas.openxmlformats.org/drawingml/2006/table">
            <a:tbl>
              <a:tblPr firstRow="1" firstCol="1" bandRow="1">
                <a:tableStyleId>{5C22544A-7EE6-4342-B048-85BDC9FD1C3A}</a:tableStyleId>
              </a:tblPr>
              <a:tblGrid>
                <a:gridCol w="2565141">
                  <a:extLst>
                    <a:ext uri="{9D8B030D-6E8A-4147-A177-3AD203B41FA5}">
                      <a16:colId xmlns:a16="http://schemas.microsoft.com/office/drawing/2014/main" val="3426749333"/>
                    </a:ext>
                  </a:extLst>
                </a:gridCol>
                <a:gridCol w="3060441">
                  <a:extLst>
                    <a:ext uri="{9D8B030D-6E8A-4147-A177-3AD203B41FA5}">
                      <a16:colId xmlns:a16="http://schemas.microsoft.com/office/drawing/2014/main" val="3758887539"/>
                    </a:ext>
                  </a:extLst>
                </a:gridCol>
              </a:tblGrid>
              <a:tr h="746760">
                <a:tc>
                  <a:txBody>
                    <a:bodyPr/>
                    <a:lstStyle/>
                    <a:p>
                      <a:pPr marL="0" marR="0" algn="ctr">
                        <a:spcBef>
                          <a:spcPts val="0"/>
                        </a:spcBef>
                        <a:spcAft>
                          <a:spcPts val="0"/>
                        </a:spcAft>
                      </a:pPr>
                      <a:r>
                        <a:rPr lang="en-US" sz="1800" dirty="0">
                          <a:solidFill>
                            <a:srgbClr val="FFC000"/>
                          </a:solidFill>
                          <a:effectLst/>
                        </a:rPr>
                        <a:t>Real Property Component</a:t>
                      </a:r>
                      <a:endParaRPr lang="en-US" sz="1800" dirty="0">
                        <a:solidFill>
                          <a:srgbClr val="FFC00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solidFill>
                            <a:srgbClr val="FFC000"/>
                          </a:solidFill>
                          <a:effectLst/>
                        </a:rPr>
                        <a:t>Overall Change</a:t>
                      </a:r>
                      <a:endParaRPr lang="en-US" sz="1800" dirty="0">
                        <a:solidFill>
                          <a:srgbClr val="FFC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2692011374"/>
                  </a:ext>
                </a:extLst>
              </a:tr>
              <a:tr h="746760">
                <a:tc>
                  <a:txBody>
                    <a:bodyPr/>
                    <a:lstStyle/>
                    <a:p>
                      <a:pPr marL="0" marR="0">
                        <a:spcBef>
                          <a:spcPts val="0"/>
                        </a:spcBef>
                        <a:spcAft>
                          <a:spcPts val="0"/>
                        </a:spcAft>
                      </a:pP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Residential</a:t>
                      </a:r>
                      <a:endParaRPr lang="en-US" sz="1800" b="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2000" dirty="0">
                          <a:effectLst/>
                          <a:latin typeface="Calibri"/>
                          <a:ea typeface="Calibri"/>
                          <a:cs typeface="Times New Roman"/>
                        </a:rPr>
                        <a:t>86.2%</a:t>
                      </a:r>
                    </a:p>
                  </a:txBody>
                  <a:tcPr marL="68580" marR="68580" marT="0" marB="0" anchor="ctr">
                    <a:solidFill>
                      <a:schemeClr val="accent1">
                        <a:lumMod val="20000"/>
                        <a:lumOff val="80000"/>
                      </a:schemeClr>
                    </a:solidFill>
                  </a:tcPr>
                </a:tc>
                <a:extLst>
                  <a:ext uri="{0D108BD9-81ED-4DB2-BD59-A6C34878D82A}">
                    <a16:rowId xmlns:a16="http://schemas.microsoft.com/office/drawing/2014/main" val="2652393954"/>
                  </a:ext>
                </a:extLst>
              </a:tr>
              <a:tr h="746760">
                <a:tc>
                  <a:txBody>
                    <a:bodyPr/>
                    <a:lstStyle/>
                    <a:p>
                      <a:pPr marL="0" marR="0">
                        <a:spcBef>
                          <a:spcPts val="0"/>
                        </a:spcBef>
                        <a:spcAft>
                          <a:spcPts val="0"/>
                        </a:spcAft>
                      </a:pP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Commercial</a:t>
                      </a:r>
                      <a:endParaRPr lang="en-US" sz="1800" b="0" dirty="0">
                        <a:solidFill>
                          <a:schemeClr val="tx1"/>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2000" dirty="0">
                          <a:effectLst/>
                          <a:latin typeface="Calibri"/>
                          <a:ea typeface="Calibri"/>
                          <a:cs typeface="Times New Roman"/>
                        </a:rPr>
                        <a:t>27.0%</a:t>
                      </a:r>
                    </a:p>
                  </a:txBody>
                  <a:tcPr marL="68580" marR="68580" marT="0" marB="0" anchor="ctr">
                    <a:solidFill>
                      <a:schemeClr val="accent1">
                        <a:lumMod val="40000"/>
                        <a:lumOff val="60000"/>
                      </a:schemeClr>
                    </a:solidFill>
                  </a:tcPr>
                </a:tc>
                <a:extLst>
                  <a:ext uri="{0D108BD9-81ED-4DB2-BD59-A6C34878D82A}">
                    <a16:rowId xmlns:a16="http://schemas.microsoft.com/office/drawing/2014/main" val="3452625778"/>
                  </a:ext>
                </a:extLst>
              </a:tr>
              <a:tr h="746760">
                <a:tc>
                  <a:txBody>
                    <a:bodyPr/>
                    <a:lstStyle/>
                    <a:p>
                      <a:pPr marL="0" marR="0">
                        <a:spcBef>
                          <a:spcPts val="0"/>
                        </a:spcBef>
                        <a:spcAft>
                          <a:spcPts val="0"/>
                        </a:spcAft>
                      </a:pP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Total</a:t>
                      </a:r>
                      <a:endParaRPr lang="en-US" sz="1800" b="0" dirty="0">
                        <a:solidFill>
                          <a:schemeClr val="tx1"/>
                        </a:solidFill>
                        <a:effectLst/>
                        <a:latin typeface="Calibri"/>
                        <a:ea typeface="Calibri"/>
                        <a:cs typeface="Times New Roman"/>
                      </a:endParaRPr>
                    </a:p>
                  </a:txBody>
                  <a:tcPr marL="68580" marR="68580" marT="0" marB="0">
                    <a:solidFill>
                      <a:schemeClr val="accent1">
                        <a:lumMod val="20000"/>
                        <a:lumOff val="80000"/>
                      </a:schemeClr>
                    </a:solidFill>
                  </a:tcPr>
                </a:tc>
                <a:tc>
                  <a:txBody>
                    <a:bodyPr/>
                    <a:lstStyle/>
                    <a:p>
                      <a:pPr marL="0" marR="0" algn="ctr">
                        <a:spcBef>
                          <a:spcPts val="0"/>
                        </a:spcBef>
                        <a:spcAft>
                          <a:spcPts val="0"/>
                        </a:spcAft>
                      </a:pPr>
                      <a:r>
                        <a:rPr lang="en-US" sz="2000" b="0" dirty="0">
                          <a:solidFill>
                            <a:schemeClr val="tx1"/>
                          </a:solidFill>
                          <a:effectLst/>
                          <a:latin typeface="Calibri"/>
                          <a:ea typeface="Calibri"/>
                          <a:cs typeface="Times New Roman"/>
                        </a:rPr>
                        <a:t>64.7%</a:t>
                      </a:r>
                    </a:p>
                  </a:txBody>
                  <a:tcPr marL="68580" marR="68580" marT="0" marB="0" anchor="ctr">
                    <a:solidFill>
                      <a:schemeClr val="accent1">
                        <a:lumMod val="20000"/>
                        <a:lumOff val="80000"/>
                      </a:schemeClr>
                    </a:solidFill>
                  </a:tcPr>
                </a:tc>
                <a:extLst>
                  <a:ext uri="{0D108BD9-81ED-4DB2-BD59-A6C34878D82A}">
                    <a16:rowId xmlns:a16="http://schemas.microsoft.com/office/drawing/2014/main" val="929131293"/>
                  </a:ext>
                </a:extLst>
              </a:tr>
            </a:tbl>
          </a:graphicData>
        </a:graphic>
      </p:graphicFrame>
    </p:spTree>
    <p:extLst>
      <p:ext uri="{BB962C8B-B14F-4D97-AF65-F5344CB8AC3E}">
        <p14:creationId xmlns:p14="http://schemas.microsoft.com/office/powerpoint/2010/main" val="264886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921313-ba93-444e-acb8-79665e6fa9cb">
      <Terms xmlns="http://schemas.microsoft.com/office/infopath/2007/PartnerControls"/>
    </lcf76f155ced4ddcb4097134ff3c332f>
    <TaxCatchAll xmlns="98eb8ab6-da3c-4c53-9215-07d974529c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FC4246B814154D87109300F1B2EC59" ma:contentTypeVersion="15" ma:contentTypeDescription="Create a new document." ma:contentTypeScope="" ma:versionID="bc420cc7f0b1274342399cba2a8f5b23">
  <xsd:schema xmlns:xsd="http://www.w3.org/2001/XMLSchema" xmlns:xs="http://www.w3.org/2001/XMLSchema" xmlns:p="http://schemas.microsoft.com/office/2006/metadata/properties" xmlns:ns2="62921313-ba93-444e-acb8-79665e6fa9cb" xmlns:ns3="98eb8ab6-da3c-4c53-9215-07d974529c61" targetNamespace="http://schemas.microsoft.com/office/2006/metadata/properties" ma:root="true" ma:fieldsID="530a1aea195de6761ce9fa84c2eaf754" ns2:_="" ns3:_="">
    <xsd:import namespace="62921313-ba93-444e-acb8-79665e6fa9cb"/>
    <xsd:import namespace="98eb8ab6-da3c-4c53-9215-07d974529c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21313-ba93-444e-acb8-79665e6fa9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0755718-1f9c-4ebc-bd90-7fc537e4392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eb8ab6-da3c-4c53-9215-07d974529c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12c17bf-c6e3-41e1-9444-1ec2bca03cf4}" ma:internalName="TaxCatchAll" ma:showField="CatchAllData" ma:web="98eb8ab6-da3c-4c53-9215-07d974529c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75A959-1DF0-4AB5-B38C-275DE790CA95}">
  <ds:schemaRefs>
    <ds:schemaRef ds:uri="http://schemas.microsoft.com/sharepoint/v3/contenttype/forms"/>
  </ds:schemaRefs>
</ds:datastoreItem>
</file>

<file path=customXml/itemProps2.xml><?xml version="1.0" encoding="utf-8"?>
<ds:datastoreItem xmlns:ds="http://schemas.openxmlformats.org/officeDocument/2006/customXml" ds:itemID="{D823770C-CC41-42D3-9503-AC8D66924D9A}">
  <ds:schemaRefs>
    <ds:schemaRef ds:uri="http://www.w3.org/XML/1998/namespace"/>
    <ds:schemaRef ds:uri="http://schemas.microsoft.com/office/2006/metadata/properties"/>
    <ds:schemaRef ds:uri="http://purl.org/dc/terms/"/>
    <ds:schemaRef ds:uri="http://purl.org/dc/dcmitype/"/>
    <ds:schemaRef ds:uri="62921313-ba93-444e-acb8-79665e6fa9cb"/>
    <ds:schemaRef ds:uri="http://schemas.microsoft.com/office/infopath/2007/PartnerControls"/>
    <ds:schemaRef ds:uri="98eb8ab6-da3c-4c53-9215-07d974529c61"/>
    <ds:schemaRef ds:uri="http://purl.org/dc/elements/1.1/"/>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4699102B-3CE0-4314-9BBD-1149727C2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21313-ba93-444e-acb8-79665e6fa9cb"/>
    <ds:schemaRef ds:uri="98eb8ab6-da3c-4c53-9215-07d974529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ebf14d-4b72-44d1-ba4d-40da0509b45f}" enabled="1" method="Standard" siteId="{a4f877b1-5b71-45be-9bf7-d88c7dd28bf5}" removed="0"/>
</clbl:labelList>
</file>

<file path=docProps/app.xml><?xml version="1.0" encoding="utf-8"?>
<Properties xmlns="http://schemas.openxmlformats.org/officeDocument/2006/extended-properties" xmlns:vt="http://schemas.openxmlformats.org/officeDocument/2006/docPropsVTypes">
  <TotalTime>3974</TotalTime>
  <Words>1590</Words>
  <Application>Microsoft Office PowerPoint</Application>
  <PresentationFormat>Widescreen</PresentationFormat>
  <Paragraphs>320</Paragraphs>
  <Slides>23</Slides>
  <Notes>23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23</vt:i4>
      </vt:variant>
    </vt:vector>
  </HeadingPairs>
  <TitlesOfParts>
    <vt:vector size="36" baseType="lpstr">
      <vt:lpstr>Aptos</vt:lpstr>
      <vt:lpstr>Arial</vt:lpstr>
      <vt:lpstr>Calibri</vt:lpstr>
      <vt:lpstr>Courier New</vt:lpstr>
      <vt:lpstr>Tw Cen MT</vt:lpstr>
      <vt:lpstr>Wingdings</vt:lpstr>
      <vt:lpstr>Office Theme</vt:lpstr>
      <vt:lpstr>6_Office Theme</vt:lpstr>
      <vt:lpstr>1_Office Theme</vt:lpstr>
      <vt:lpstr>5_Office Theme</vt:lpstr>
      <vt:lpstr>2_Office Theme</vt:lpstr>
      <vt:lpstr>3_Office Theme</vt:lpstr>
      <vt:lpstr>4_Office Theme</vt:lpstr>
      <vt:lpstr>PowerPoint Presentation</vt:lpstr>
      <vt:lpstr>Overview </vt:lpstr>
      <vt:lpstr>General Information</vt:lpstr>
      <vt:lpstr>Revaluation Objective </vt:lpstr>
      <vt:lpstr>Revaluation Includes: </vt:lpstr>
      <vt:lpstr>Assessed Value vs Taxable Value </vt:lpstr>
      <vt:lpstr>The Bottom Line </vt:lpstr>
      <vt:lpstr>PowerPoint Presentation</vt:lpstr>
      <vt:lpstr>Results by Property Type </vt:lpstr>
      <vt:lpstr>Residential Results </vt:lpstr>
      <vt:lpstr>Commercial Results </vt:lpstr>
      <vt:lpstr>Percent Change  by Municipality </vt:lpstr>
      <vt:lpstr>Property Type Change  by Municipality </vt:lpstr>
      <vt:lpstr>Communicating with Taxpayers</vt:lpstr>
      <vt:lpstr>Frequently Asked Questions Brochure</vt:lpstr>
      <vt:lpstr>Revaluation Call Center</vt:lpstr>
      <vt:lpstr>Appeal Support</vt:lpstr>
      <vt:lpstr>Appeal Support (cont.)</vt:lpstr>
      <vt:lpstr>Appeals – What to Expect</vt:lpstr>
      <vt:lpstr>What Tax Relief is Available?</vt:lpstr>
      <vt:lpstr>Remaining 2025 Revaluation Schedule</vt:lpstr>
      <vt:lpstr>Key Deadlines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Sievers</dc:creator>
  <cp:lastModifiedBy>Lauren M. Smith</cp:lastModifiedBy>
  <cp:revision>140</cp:revision>
  <cp:lastPrinted>2025-02-13T14:54:14Z</cp:lastPrinted>
  <dcterms:created xsi:type="dcterms:W3CDTF">2020-11-29T15:20:54Z</dcterms:created>
  <dcterms:modified xsi:type="dcterms:W3CDTF">2025-02-19T16:36:32Z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0x010100FCFC4246B814154D87109300F1B2EC59</vt:lpwstr>
  </property>
</Properties>
</file>